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10779" r:id="rId10"/>
    <p:sldId id="264" r:id="rId11"/>
    <p:sldId id="265" r:id="rId12"/>
    <p:sldId id="266" r:id="rId13"/>
    <p:sldId id="10780" r:id="rId14"/>
    <p:sldId id="10781" r:id="rId15"/>
    <p:sldId id="10782" r:id="rId16"/>
    <p:sldId id="10785" r:id="rId17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0"/>
    <p:restoredTop sz="95915" autoAdjust="0"/>
  </p:normalViewPr>
  <p:slideViewPr>
    <p:cSldViewPr>
      <p:cViewPr varScale="1">
        <p:scale>
          <a:sx n="171" d="100"/>
          <a:sy n="171" d="100"/>
        </p:scale>
        <p:origin x="60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05C96-4AF6-459E-A6BC-D3EF2DBC52D5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91687-D5D4-4BF4-B9BD-FB965459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4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91687-D5D4-4BF4-B9BD-FB965459F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5858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180575"/>
            <a:ext cx="6254750" cy="1707514"/>
          </a:xfrm>
          <a:custGeom>
            <a:avLst/>
            <a:gdLst/>
            <a:ahLst/>
            <a:cxnLst/>
            <a:rect l="l" t="t" r="r" b="b"/>
            <a:pathLst>
              <a:path w="6254750" h="1707514">
                <a:moveTo>
                  <a:pt x="6254399" y="1706999"/>
                </a:moveTo>
                <a:lnTo>
                  <a:pt x="0" y="1706999"/>
                </a:lnTo>
                <a:lnTo>
                  <a:pt x="0" y="0"/>
                </a:lnTo>
                <a:lnTo>
                  <a:pt x="6254399" y="0"/>
                </a:lnTo>
                <a:lnTo>
                  <a:pt x="6254399" y="1706999"/>
                </a:lnTo>
                <a:close/>
              </a:path>
            </a:pathLst>
          </a:custGeom>
          <a:solidFill>
            <a:srgbClr val="25B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74" y="4887599"/>
            <a:ext cx="9135745" cy="255904"/>
          </a:xfrm>
          <a:custGeom>
            <a:avLst/>
            <a:gdLst/>
            <a:ahLst/>
            <a:cxnLst/>
            <a:rect l="l" t="t" r="r" b="b"/>
            <a:pathLst>
              <a:path w="9135745" h="255904">
                <a:moveTo>
                  <a:pt x="0" y="255900"/>
                </a:moveTo>
                <a:lnTo>
                  <a:pt x="0" y="0"/>
                </a:lnTo>
                <a:lnTo>
                  <a:pt x="9135724" y="0"/>
                </a:lnTo>
                <a:lnTo>
                  <a:pt x="9135724" y="255899"/>
                </a:lnTo>
                <a:lnTo>
                  <a:pt x="0" y="255900"/>
                </a:lnTo>
                <a:close/>
              </a:path>
            </a:pathLst>
          </a:custGeom>
          <a:solidFill>
            <a:srgbClr val="585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4300" y="0"/>
            <a:ext cx="2889700" cy="488760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202800" y="4060375"/>
            <a:ext cx="2254885" cy="0"/>
          </a:xfrm>
          <a:custGeom>
            <a:avLst/>
            <a:gdLst/>
            <a:ahLst/>
            <a:cxnLst/>
            <a:rect l="l" t="t" r="r" b="b"/>
            <a:pathLst>
              <a:path w="2254885">
                <a:moveTo>
                  <a:pt x="0" y="0"/>
                </a:moveTo>
                <a:lnTo>
                  <a:pt x="2254499" y="0"/>
                </a:lnTo>
              </a:path>
            </a:pathLst>
          </a:custGeom>
          <a:ln w="28574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81374" y="3392825"/>
            <a:ext cx="1282700" cy="1282700"/>
          </a:xfrm>
          <a:custGeom>
            <a:avLst/>
            <a:gdLst/>
            <a:ahLst/>
            <a:cxnLst/>
            <a:rect l="l" t="t" r="r" b="b"/>
            <a:pathLst>
              <a:path w="1282700" h="1282700">
                <a:moveTo>
                  <a:pt x="641249" y="1282499"/>
                </a:moveTo>
                <a:lnTo>
                  <a:pt x="593392" y="1280741"/>
                </a:lnTo>
                <a:lnTo>
                  <a:pt x="546490" y="1275547"/>
                </a:lnTo>
                <a:lnTo>
                  <a:pt x="500668" y="1267042"/>
                </a:lnTo>
                <a:lnTo>
                  <a:pt x="456048" y="1255350"/>
                </a:lnTo>
                <a:lnTo>
                  <a:pt x="412756" y="1240594"/>
                </a:lnTo>
                <a:lnTo>
                  <a:pt x="370915" y="1222900"/>
                </a:lnTo>
                <a:lnTo>
                  <a:pt x="330649" y="1202391"/>
                </a:lnTo>
                <a:lnTo>
                  <a:pt x="292082" y="1179190"/>
                </a:lnTo>
                <a:lnTo>
                  <a:pt x="255339" y="1153423"/>
                </a:lnTo>
                <a:lnTo>
                  <a:pt x="220542" y="1125212"/>
                </a:lnTo>
                <a:lnTo>
                  <a:pt x="187817" y="1094682"/>
                </a:lnTo>
                <a:lnTo>
                  <a:pt x="157287" y="1061957"/>
                </a:lnTo>
                <a:lnTo>
                  <a:pt x="129077" y="1027160"/>
                </a:lnTo>
                <a:lnTo>
                  <a:pt x="103309" y="990417"/>
                </a:lnTo>
                <a:lnTo>
                  <a:pt x="80108" y="951850"/>
                </a:lnTo>
                <a:lnTo>
                  <a:pt x="59599" y="911584"/>
                </a:lnTo>
                <a:lnTo>
                  <a:pt x="41905" y="869743"/>
                </a:lnTo>
                <a:lnTo>
                  <a:pt x="27149" y="826451"/>
                </a:lnTo>
                <a:lnTo>
                  <a:pt x="15457" y="781832"/>
                </a:lnTo>
                <a:lnTo>
                  <a:pt x="6952" y="736009"/>
                </a:lnTo>
                <a:lnTo>
                  <a:pt x="1758" y="689107"/>
                </a:lnTo>
                <a:lnTo>
                  <a:pt x="0" y="641249"/>
                </a:lnTo>
                <a:lnTo>
                  <a:pt x="1758" y="593392"/>
                </a:lnTo>
                <a:lnTo>
                  <a:pt x="6952" y="546490"/>
                </a:lnTo>
                <a:lnTo>
                  <a:pt x="15457" y="500667"/>
                </a:lnTo>
                <a:lnTo>
                  <a:pt x="27149" y="456048"/>
                </a:lnTo>
                <a:lnTo>
                  <a:pt x="41905" y="412756"/>
                </a:lnTo>
                <a:lnTo>
                  <a:pt x="59599" y="370915"/>
                </a:lnTo>
                <a:lnTo>
                  <a:pt x="80108" y="330649"/>
                </a:lnTo>
                <a:lnTo>
                  <a:pt x="103309" y="292082"/>
                </a:lnTo>
                <a:lnTo>
                  <a:pt x="129077" y="255339"/>
                </a:lnTo>
                <a:lnTo>
                  <a:pt x="157287" y="220542"/>
                </a:lnTo>
                <a:lnTo>
                  <a:pt x="187817" y="187817"/>
                </a:lnTo>
                <a:lnTo>
                  <a:pt x="220542" y="157287"/>
                </a:lnTo>
                <a:lnTo>
                  <a:pt x="255339" y="129076"/>
                </a:lnTo>
                <a:lnTo>
                  <a:pt x="292082" y="103309"/>
                </a:lnTo>
                <a:lnTo>
                  <a:pt x="330649" y="80108"/>
                </a:lnTo>
                <a:lnTo>
                  <a:pt x="370915" y="59599"/>
                </a:lnTo>
                <a:lnTo>
                  <a:pt x="412756" y="41905"/>
                </a:lnTo>
                <a:lnTo>
                  <a:pt x="456048" y="27149"/>
                </a:lnTo>
                <a:lnTo>
                  <a:pt x="500668" y="15457"/>
                </a:lnTo>
                <a:lnTo>
                  <a:pt x="546490" y="6952"/>
                </a:lnTo>
                <a:lnTo>
                  <a:pt x="593392" y="1758"/>
                </a:lnTo>
                <a:lnTo>
                  <a:pt x="641249" y="0"/>
                </a:lnTo>
                <a:lnTo>
                  <a:pt x="692026" y="2011"/>
                </a:lnTo>
                <a:lnTo>
                  <a:pt x="742169" y="7988"/>
                </a:lnTo>
                <a:lnTo>
                  <a:pt x="791463" y="17839"/>
                </a:lnTo>
                <a:lnTo>
                  <a:pt x="839694" y="31477"/>
                </a:lnTo>
                <a:lnTo>
                  <a:pt x="886645" y="48812"/>
                </a:lnTo>
                <a:lnTo>
                  <a:pt x="932102" y="69754"/>
                </a:lnTo>
                <a:lnTo>
                  <a:pt x="975850" y="94215"/>
                </a:lnTo>
                <a:lnTo>
                  <a:pt x="1017673" y="122105"/>
                </a:lnTo>
                <a:lnTo>
                  <a:pt x="1057355" y="153336"/>
                </a:lnTo>
                <a:lnTo>
                  <a:pt x="1094681" y="187817"/>
                </a:lnTo>
                <a:lnTo>
                  <a:pt x="1129163" y="225144"/>
                </a:lnTo>
                <a:lnTo>
                  <a:pt x="1160394" y="264827"/>
                </a:lnTo>
                <a:lnTo>
                  <a:pt x="1188284" y="306649"/>
                </a:lnTo>
                <a:lnTo>
                  <a:pt x="1212745" y="350397"/>
                </a:lnTo>
                <a:lnTo>
                  <a:pt x="1233687" y="395854"/>
                </a:lnTo>
                <a:lnTo>
                  <a:pt x="1251022" y="442805"/>
                </a:lnTo>
                <a:lnTo>
                  <a:pt x="1264660" y="491036"/>
                </a:lnTo>
                <a:lnTo>
                  <a:pt x="1274511" y="540330"/>
                </a:lnTo>
                <a:lnTo>
                  <a:pt x="1280488" y="590473"/>
                </a:lnTo>
                <a:lnTo>
                  <a:pt x="1282499" y="641249"/>
                </a:lnTo>
                <a:lnTo>
                  <a:pt x="1280741" y="689107"/>
                </a:lnTo>
                <a:lnTo>
                  <a:pt x="1275547" y="736009"/>
                </a:lnTo>
                <a:lnTo>
                  <a:pt x="1267042" y="781832"/>
                </a:lnTo>
                <a:lnTo>
                  <a:pt x="1255350" y="826451"/>
                </a:lnTo>
                <a:lnTo>
                  <a:pt x="1240594" y="869743"/>
                </a:lnTo>
                <a:lnTo>
                  <a:pt x="1222900" y="911584"/>
                </a:lnTo>
                <a:lnTo>
                  <a:pt x="1202391" y="951850"/>
                </a:lnTo>
                <a:lnTo>
                  <a:pt x="1179190" y="990417"/>
                </a:lnTo>
                <a:lnTo>
                  <a:pt x="1153422" y="1027160"/>
                </a:lnTo>
                <a:lnTo>
                  <a:pt x="1125212" y="1061957"/>
                </a:lnTo>
                <a:lnTo>
                  <a:pt x="1094682" y="1094682"/>
                </a:lnTo>
                <a:lnTo>
                  <a:pt x="1061957" y="1125212"/>
                </a:lnTo>
                <a:lnTo>
                  <a:pt x="1027160" y="1153423"/>
                </a:lnTo>
                <a:lnTo>
                  <a:pt x="990417" y="1179190"/>
                </a:lnTo>
                <a:lnTo>
                  <a:pt x="951850" y="1202391"/>
                </a:lnTo>
                <a:lnTo>
                  <a:pt x="911584" y="1222900"/>
                </a:lnTo>
                <a:lnTo>
                  <a:pt x="869743" y="1240594"/>
                </a:lnTo>
                <a:lnTo>
                  <a:pt x="826451" y="1255350"/>
                </a:lnTo>
                <a:lnTo>
                  <a:pt x="781831" y="1267042"/>
                </a:lnTo>
                <a:lnTo>
                  <a:pt x="736009" y="1275547"/>
                </a:lnTo>
                <a:lnTo>
                  <a:pt x="689107" y="1280741"/>
                </a:lnTo>
                <a:lnTo>
                  <a:pt x="641249" y="1282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81374" y="3392825"/>
            <a:ext cx="1282700" cy="1282700"/>
          </a:xfrm>
          <a:custGeom>
            <a:avLst/>
            <a:gdLst/>
            <a:ahLst/>
            <a:cxnLst/>
            <a:rect l="l" t="t" r="r" b="b"/>
            <a:pathLst>
              <a:path w="1282700" h="1282700">
                <a:moveTo>
                  <a:pt x="0" y="641249"/>
                </a:moveTo>
                <a:lnTo>
                  <a:pt x="1758" y="593392"/>
                </a:lnTo>
                <a:lnTo>
                  <a:pt x="6952" y="546490"/>
                </a:lnTo>
                <a:lnTo>
                  <a:pt x="15457" y="500667"/>
                </a:lnTo>
                <a:lnTo>
                  <a:pt x="27149" y="456048"/>
                </a:lnTo>
                <a:lnTo>
                  <a:pt x="41905" y="412756"/>
                </a:lnTo>
                <a:lnTo>
                  <a:pt x="59599" y="370915"/>
                </a:lnTo>
                <a:lnTo>
                  <a:pt x="80108" y="330649"/>
                </a:lnTo>
                <a:lnTo>
                  <a:pt x="103309" y="292082"/>
                </a:lnTo>
                <a:lnTo>
                  <a:pt x="129077" y="255339"/>
                </a:lnTo>
                <a:lnTo>
                  <a:pt x="157287" y="220542"/>
                </a:lnTo>
                <a:lnTo>
                  <a:pt x="187817" y="187817"/>
                </a:lnTo>
                <a:lnTo>
                  <a:pt x="220542" y="157287"/>
                </a:lnTo>
                <a:lnTo>
                  <a:pt x="255339" y="129076"/>
                </a:lnTo>
                <a:lnTo>
                  <a:pt x="292082" y="103309"/>
                </a:lnTo>
                <a:lnTo>
                  <a:pt x="330649" y="80108"/>
                </a:lnTo>
                <a:lnTo>
                  <a:pt x="370915" y="59599"/>
                </a:lnTo>
                <a:lnTo>
                  <a:pt x="412756" y="41905"/>
                </a:lnTo>
                <a:lnTo>
                  <a:pt x="456048" y="27149"/>
                </a:lnTo>
                <a:lnTo>
                  <a:pt x="500668" y="15457"/>
                </a:lnTo>
                <a:lnTo>
                  <a:pt x="546490" y="6952"/>
                </a:lnTo>
                <a:lnTo>
                  <a:pt x="593392" y="1758"/>
                </a:lnTo>
                <a:lnTo>
                  <a:pt x="641249" y="0"/>
                </a:lnTo>
                <a:lnTo>
                  <a:pt x="692026" y="2011"/>
                </a:lnTo>
                <a:lnTo>
                  <a:pt x="742169" y="7988"/>
                </a:lnTo>
                <a:lnTo>
                  <a:pt x="791463" y="17839"/>
                </a:lnTo>
                <a:lnTo>
                  <a:pt x="839694" y="31477"/>
                </a:lnTo>
                <a:lnTo>
                  <a:pt x="886645" y="48812"/>
                </a:lnTo>
                <a:lnTo>
                  <a:pt x="932102" y="69754"/>
                </a:lnTo>
                <a:lnTo>
                  <a:pt x="975850" y="94215"/>
                </a:lnTo>
                <a:lnTo>
                  <a:pt x="1017673" y="122105"/>
                </a:lnTo>
                <a:lnTo>
                  <a:pt x="1057355" y="153336"/>
                </a:lnTo>
                <a:lnTo>
                  <a:pt x="1094682" y="187817"/>
                </a:lnTo>
                <a:lnTo>
                  <a:pt x="1129163" y="225144"/>
                </a:lnTo>
                <a:lnTo>
                  <a:pt x="1160394" y="264827"/>
                </a:lnTo>
                <a:lnTo>
                  <a:pt x="1188284" y="306649"/>
                </a:lnTo>
                <a:lnTo>
                  <a:pt x="1212745" y="350397"/>
                </a:lnTo>
                <a:lnTo>
                  <a:pt x="1233687" y="395854"/>
                </a:lnTo>
                <a:lnTo>
                  <a:pt x="1251022" y="442805"/>
                </a:lnTo>
                <a:lnTo>
                  <a:pt x="1264660" y="491036"/>
                </a:lnTo>
                <a:lnTo>
                  <a:pt x="1274511" y="540330"/>
                </a:lnTo>
                <a:lnTo>
                  <a:pt x="1280488" y="590473"/>
                </a:lnTo>
                <a:lnTo>
                  <a:pt x="1282499" y="641249"/>
                </a:lnTo>
                <a:lnTo>
                  <a:pt x="1280741" y="689107"/>
                </a:lnTo>
                <a:lnTo>
                  <a:pt x="1275547" y="736009"/>
                </a:lnTo>
                <a:lnTo>
                  <a:pt x="1267042" y="781832"/>
                </a:lnTo>
                <a:lnTo>
                  <a:pt x="1255350" y="826451"/>
                </a:lnTo>
                <a:lnTo>
                  <a:pt x="1240594" y="869743"/>
                </a:lnTo>
                <a:lnTo>
                  <a:pt x="1222900" y="911584"/>
                </a:lnTo>
                <a:lnTo>
                  <a:pt x="1202391" y="951850"/>
                </a:lnTo>
                <a:lnTo>
                  <a:pt x="1179190" y="990417"/>
                </a:lnTo>
                <a:lnTo>
                  <a:pt x="1153422" y="1027160"/>
                </a:lnTo>
                <a:lnTo>
                  <a:pt x="1125212" y="1061957"/>
                </a:lnTo>
                <a:lnTo>
                  <a:pt x="1094682" y="1094682"/>
                </a:lnTo>
                <a:lnTo>
                  <a:pt x="1061957" y="1125212"/>
                </a:lnTo>
                <a:lnTo>
                  <a:pt x="1027160" y="1153423"/>
                </a:lnTo>
                <a:lnTo>
                  <a:pt x="990417" y="1179190"/>
                </a:lnTo>
                <a:lnTo>
                  <a:pt x="951850" y="1202391"/>
                </a:lnTo>
                <a:lnTo>
                  <a:pt x="911584" y="1222900"/>
                </a:lnTo>
                <a:lnTo>
                  <a:pt x="869743" y="1240594"/>
                </a:lnTo>
                <a:lnTo>
                  <a:pt x="826451" y="1255350"/>
                </a:lnTo>
                <a:lnTo>
                  <a:pt x="781831" y="1267042"/>
                </a:lnTo>
                <a:lnTo>
                  <a:pt x="736009" y="1275547"/>
                </a:lnTo>
                <a:lnTo>
                  <a:pt x="689107" y="1280741"/>
                </a:lnTo>
                <a:lnTo>
                  <a:pt x="641249" y="1282499"/>
                </a:lnTo>
                <a:lnTo>
                  <a:pt x="593392" y="1280741"/>
                </a:lnTo>
                <a:lnTo>
                  <a:pt x="546490" y="1275547"/>
                </a:lnTo>
                <a:lnTo>
                  <a:pt x="500668" y="1267042"/>
                </a:lnTo>
                <a:lnTo>
                  <a:pt x="456048" y="1255350"/>
                </a:lnTo>
                <a:lnTo>
                  <a:pt x="412756" y="1240594"/>
                </a:lnTo>
                <a:lnTo>
                  <a:pt x="370915" y="1222900"/>
                </a:lnTo>
                <a:lnTo>
                  <a:pt x="330649" y="1202391"/>
                </a:lnTo>
                <a:lnTo>
                  <a:pt x="292082" y="1179190"/>
                </a:lnTo>
                <a:lnTo>
                  <a:pt x="255339" y="1153423"/>
                </a:lnTo>
                <a:lnTo>
                  <a:pt x="220542" y="1125212"/>
                </a:lnTo>
                <a:lnTo>
                  <a:pt x="187817" y="1094682"/>
                </a:lnTo>
                <a:lnTo>
                  <a:pt x="157287" y="1061957"/>
                </a:lnTo>
                <a:lnTo>
                  <a:pt x="129077" y="1027160"/>
                </a:lnTo>
                <a:lnTo>
                  <a:pt x="103309" y="990417"/>
                </a:lnTo>
                <a:lnTo>
                  <a:pt x="80108" y="951850"/>
                </a:lnTo>
                <a:lnTo>
                  <a:pt x="59599" y="911584"/>
                </a:lnTo>
                <a:lnTo>
                  <a:pt x="41905" y="869743"/>
                </a:lnTo>
                <a:lnTo>
                  <a:pt x="27149" y="826451"/>
                </a:lnTo>
                <a:lnTo>
                  <a:pt x="15457" y="781832"/>
                </a:lnTo>
                <a:lnTo>
                  <a:pt x="6952" y="736009"/>
                </a:lnTo>
                <a:lnTo>
                  <a:pt x="1758" y="689107"/>
                </a:lnTo>
                <a:lnTo>
                  <a:pt x="0" y="641249"/>
                </a:lnTo>
                <a:close/>
              </a:path>
            </a:pathLst>
          </a:custGeom>
          <a:ln w="2285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20388" y="3340453"/>
            <a:ext cx="702310" cy="1278255"/>
          </a:xfrm>
          <a:custGeom>
            <a:avLst/>
            <a:gdLst/>
            <a:ahLst/>
            <a:cxnLst/>
            <a:rect l="l" t="t" r="r" b="b"/>
            <a:pathLst>
              <a:path w="702310" h="1278254">
                <a:moveTo>
                  <a:pt x="317371" y="1277768"/>
                </a:moveTo>
                <a:lnTo>
                  <a:pt x="277558" y="1249962"/>
                </a:lnTo>
                <a:lnTo>
                  <a:pt x="240168" y="1219818"/>
                </a:lnTo>
                <a:lnTo>
                  <a:pt x="205259" y="1187488"/>
                </a:lnTo>
                <a:lnTo>
                  <a:pt x="172884" y="1153123"/>
                </a:lnTo>
                <a:lnTo>
                  <a:pt x="143100" y="1116873"/>
                </a:lnTo>
                <a:lnTo>
                  <a:pt x="115963" y="1078890"/>
                </a:lnTo>
                <a:lnTo>
                  <a:pt x="91528" y="1039324"/>
                </a:lnTo>
                <a:lnTo>
                  <a:pt x="69850" y="998327"/>
                </a:lnTo>
                <a:lnTo>
                  <a:pt x="50986" y="956050"/>
                </a:lnTo>
                <a:lnTo>
                  <a:pt x="34991" y="912643"/>
                </a:lnTo>
                <a:lnTo>
                  <a:pt x="21921" y="868259"/>
                </a:lnTo>
                <a:lnTo>
                  <a:pt x="11831" y="823047"/>
                </a:lnTo>
                <a:lnTo>
                  <a:pt x="4777" y="777158"/>
                </a:lnTo>
                <a:lnTo>
                  <a:pt x="815" y="730745"/>
                </a:lnTo>
                <a:lnTo>
                  <a:pt x="0" y="683957"/>
                </a:lnTo>
                <a:lnTo>
                  <a:pt x="2387" y="636946"/>
                </a:lnTo>
                <a:lnTo>
                  <a:pt x="8034" y="589863"/>
                </a:lnTo>
                <a:lnTo>
                  <a:pt x="16994" y="542859"/>
                </a:lnTo>
                <a:lnTo>
                  <a:pt x="29325" y="496084"/>
                </a:lnTo>
                <a:lnTo>
                  <a:pt x="44874" y="450267"/>
                </a:lnTo>
                <a:lnTo>
                  <a:pt x="63366" y="406095"/>
                </a:lnTo>
                <a:lnTo>
                  <a:pt x="84672" y="363667"/>
                </a:lnTo>
                <a:lnTo>
                  <a:pt x="108661" y="323077"/>
                </a:lnTo>
                <a:lnTo>
                  <a:pt x="135203" y="284421"/>
                </a:lnTo>
                <a:lnTo>
                  <a:pt x="164169" y="247795"/>
                </a:lnTo>
                <a:lnTo>
                  <a:pt x="195428" y="213295"/>
                </a:lnTo>
                <a:lnTo>
                  <a:pt x="228851" y="181016"/>
                </a:lnTo>
                <a:lnTo>
                  <a:pt x="264307" y="151056"/>
                </a:lnTo>
                <a:lnTo>
                  <a:pt x="301666" y="123508"/>
                </a:lnTo>
                <a:lnTo>
                  <a:pt x="340799" y="98470"/>
                </a:lnTo>
                <a:lnTo>
                  <a:pt x="381575" y="76037"/>
                </a:lnTo>
                <a:lnTo>
                  <a:pt x="423865" y="56305"/>
                </a:lnTo>
                <a:lnTo>
                  <a:pt x="467539" y="39370"/>
                </a:lnTo>
                <a:lnTo>
                  <a:pt x="512465" y="25327"/>
                </a:lnTo>
                <a:lnTo>
                  <a:pt x="558516" y="14273"/>
                </a:lnTo>
                <a:lnTo>
                  <a:pt x="605560" y="6303"/>
                </a:lnTo>
                <a:lnTo>
                  <a:pt x="653468" y="1513"/>
                </a:lnTo>
                <a:lnTo>
                  <a:pt x="702109" y="0"/>
                </a:lnTo>
                <a:lnTo>
                  <a:pt x="699861" y="695396"/>
                </a:lnTo>
                <a:lnTo>
                  <a:pt x="317371" y="1277768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5975" y="474939"/>
            <a:ext cx="8332049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54725" y="1510372"/>
            <a:ext cx="4948555" cy="1076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5858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image" Target="../media/image54.png"/><Relationship Id="rId9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sales@staveapps.com" TargetMode="Externa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hyperlink" Target="https://www.staveapps.com/wp-content/uploads/2018/02/QR-Code-Generator-Information-Sheet.pdf" TargetMode="Externa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39404" y="2564650"/>
            <a:ext cx="5260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21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SMBs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Enterprise-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74" y="1033600"/>
            <a:ext cx="9135745" cy="4110354"/>
            <a:chOff x="8274" y="1033600"/>
            <a:chExt cx="9135745" cy="411035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8600" y="1033600"/>
              <a:ext cx="3326799" cy="1421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1725" y="4956821"/>
              <a:ext cx="520549" cy="1174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04014" y="3416487"/>
            <a:ext cx="4734560" cy="3511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204" marR="5080" indent="-231140">
              <a:lnSpc>
                <a:spcPts val="1250"/>
              </a:lnSpc>
              <a:spcBef>
                <a:spcPts val="195"/>
              </a:spcBef>
            </a:pP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Finally,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comprehensive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streamline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procurement,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asset lifecycle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management,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mid-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sized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businesses.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8325" y="0"/>
            <a:ext cx="5845810" cy="5143500"/>
            <a:chOff x="3298325" y="0"/>
            <a:chExt cx="584581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2299" y="0"/>
              <a:ext cx="3791702" cy="48875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52299" y="0"/>
              <a:ext cx="3792220" cy="4887595"/>
            </a:xfrm>
            <a:custGeom>
              <a:avLst/>
              <a:gdLst/>
              <a:ahLst/>
              <a:cxnLst/>
              <a:rect l="l" t="t" r="r" b="b"/>
              <a:pathLst>
                <a:path w="3792220" h="4887595">
                  <a:moveTo>
                    <a:pt x="3791699" y="4887599"/>
                  </a:moveTo>
                  <a:lnTo>
                    <a:pt x="0" y="4887599"/>
                  </a:lnTo>
                  <a:lnTo>
                    <a:pt x="0" y="0"/>
                  </a:lnTo>
                  <a:lnTo>
                    <a:pt x="3791699" y="0"/>
                  </a:lnTo>
                  <a:lnTo>
                    <a:pt x="3791699" y="4887599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8325" y="4653626"/>
              <a:ext cx="5845674" cy="4898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8325" y="657750"/>
              <a:ext cx="5845674" cy="39101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5975" y="474939"/>
            <a:ext cx="40970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0254C"/>
                </a:solidFill>
              </a:rPr>
              <a:t>Custom</a:t>
            </a:r>
            <a:r>
              <a:rPr spc="145" dirty="0">
                <a:solidFill>
                  <a:srgbClr val="10254C"/>
                </a:solidFill>
              </a:rPr>
              <a:t> </a:t>
            </a:r>
            <a:r>
              <a:rPr spc="-10" dirty="0">
                <a:solidFill>
                  <a:srgbClr val="10254C"/>
                </a:solidFill>
              </a:rPr>
              <a:t>Dashboards </a:t>
            </a:r>
            <a:r>
              <a:rPr spc="65" dirty="0">
                <a:solidFill>
                  <a:srgbClr val="10254C"/>
                </a:solidFill>
              </a:rPr>
              <a:t>&amp;</a:t>
            </a:r>
            <a:r>
              <a:rPr spc="-65" dirty="0">
                <a:solidFill>
                  <a:srgbClr val="10254C"/>
                </a:solidFill>
              </a:rPr>
              <a:t> </a:t>
            </a:r>
            <a:r>
              <a:rPr spc="50" dirty="0">
                <a:solidFill>
                  <a:srgbClr val="10254C"/>
                </a:solidFill>
              </a:rPr>
              <a:t>Reporting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5975" y="1726864"/>
            <a:ext cx="3672840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SMBs</a:t>
            </a:r>
            <a:r>
              <a:rPr sz="1200" spc="-1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create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custom</a:t>
            </a:r>
            <a:r>
              <a:rPr sz="1200" spc="-1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dashboards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 visualize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asset</a:t>
            </a:r>
            <a:r>
              <a:rPr sz="1200" spc="-3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performance,</a:t>
            </a:r>
            <a:r>
              <a:rPr sz="1200" spc="-3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inventory</a:t>
            </a:r>
            <a:r>
              <a:rPr sz="1200" spc="-2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levels,</a:t>
            </a:r>
            <a:r>
              <a:rPr sz="1200" spc="-3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maintenance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schedules,</a:t>
            </a:r>
            <a:r>
              <a:rPr sz="1200" spc="-4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providing</a:t>
            </a:r>
            <a:r>
              <a:rPr sz="1200" spc="-3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actionable</a:t>
            </a:r>
            <a:r>
              <a:rPr sz="1200" spc="-4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insights</a:t>
            </a:r>
            <a:r>
              <a:rPr sz="1200" spc="-3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0254C"/>
                </a:solidFill>
                <a:latin typeface="Arial"/>
                <a:cs typeface="Arial"/>
              </a:rPr>
              <a:t>that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10254C"/>
                </a:solidFill>
                <a:latin typeface="Arial"/>
                <a:cs typeface="Arial"/>
              </a:rPr>
              <a:t>drive</a:t>
            </a:r>
            <a:r>
              <a:rPr sz="1200" spc="-2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254C"/>
                </a:solidFill>
                <a:latin typeface="Arial"/>
                <a:cs typeface="Arial"/>
              </a:rPr>
              <a:t>efficiency.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274" y="1517275"/>
            <a:ext cx="9135745" cy="3626485"/>
            <a:chOff x="8274" y="1517275"/>
            <a:chExt cx="9135745" cy="3626485"/>
          </a:xfrm>
        </p:grpSpPr>
        <p:sp>
          <p:nvSpPr>
            <p:cNvPr id="10" name="object 10"/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2937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348149" y="696299"/>
                  </a:move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2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lnTo>
                    <a:pt x="3078" y="302387"/>
                  </a:lnTo>
                  <a:lnTo>
                    <a:pt x="3178" y="300908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2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close/>
                </a:path>
              </a:pathLst>
            </a:custGeom>
            <a:solidFill>
              <a:srgbClr val="02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2937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0" y="348149"/>
                  </a:moveTo>
                  <a:lnTo>
                    <a:pt x="3178" y="300908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2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2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8412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348149" y="696299"/>
                  </a:move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2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lnTo>
                    <a:pt x="3078" y="302387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2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close/>
                </a:path>
              </a:pathLst>
            </a:custGeom>
            <a:solidFill>
              <a:srgbClr val="02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8412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0" y="348149"/>
                  </a:moveTo>
                  <a:lnTo>
                    <a:pt x="3178" y="300908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2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2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3887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348149" y="696299"/>
                  </a:move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1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lnTo>
                    <a:pt x="3078" y="302387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1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close/>
                </a:path>
              </a:pathLst>
            </a:custGeom>
            <a:solidFill>
              <a:srgbClr val="02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43887" y="2873424"/>
              <a:ext cx="696595" cy="696595"/>
            </a:xfrm>
            <a:custGeom>
              <a:avLst/>
              <a:gdLst/>
              <a:ahLst/>
              <a:cxnLst/>
              <a:rect l="l" t="t" r="r" b="b"/>
              <a:pathLst>
                <a:path w="696594" h="696595">
                  <a:moveTo>
                    <a:pt x="0" y="348149"/>
                  </a:moveTo>
                  <a:lnTo>
                    <a:pt x="3178" y="300908"/>
                  </a:lnTo>
                  <a:lnTo>
                    <a:pt x="12436" y="255597"/>
                  </a:lnTo>
                  <a:lnTo>
                    <a:pt x="27359" y="212634"/>
                  </a:lnTo>
                  <a:lnTo>
                    <a:pt x="47532" y="172431"/>
                  </a:lnTo>
                  <a:lnTo>
                    <a:pt x="72541" y="135405"/>
                  </a:lnTo>
                  <a:lnTo>
                    <a:pt x="101970" y="101970"/>
                  </a:lnTo>
                  <a:lnTo>
                    <a:pt x="135405" y="72541"/>
                  </a:lnTo>
                  <a:lnTo>
                    <a:pt x="172431" y="47532"/>
                  </a:lnTo>
                  <a:lnTo>
                    <a:pt x="212634" y="27359"/>
                  </a:lnTo>
                  <a:lnTo>
                    <a:pt x="255597" y="12436"/>
                  </a:lnTo>
                  <a:lnTo>
                    <a:pt x="300908" y="3178"/>
                  </a:lnTo>
                  <a:lnTo>
                    <a:pt x="348149" y="0"/>
                  </a:lnTo>
                  <a:lnTo>
                    <a:pt x="393912" y="3019"/>
                  </a:lnTo>
                  <a:lnTo>
                    <a:pt x="438503" y="11927"/>
                  </a:lnTo>
                  <a:lnTo>
                    <a:pt x="481381" y="26501"/>
                  </a:lnTo>
                  <a:lnTo>
                    <a:pt x="522005" y="46515"/>
                  </a:lnTo>
                  <a:lnTo>
                    <a:pt x="559835" y="71746"/>
                  </a:lnTo>
                  <a:lnTo>
                    <a:pt x="594329" y="101970"/>
                  </a:lnTo>
                  <a:lnTo>
                    <a:pt x="624553" y="136464"/>
                  </a:lnTo>
                  <a:lnTo>
                    <a:pt x="649784" y="174294"/>
                  </a:lnTo>
                  <a:lnTo>
                    <a:pt x="669798" y="214918"/>
                  </a:lnTo>
                  <a:lnTo>
                    <a:pt x="684372" y="257796"/>
                  </a:lnTo>
                  <a:lnTo>
                    <a:pt x="693280" y="302387"/>
                  </a:lnTo>
                  <a:lnTo>
                    <a:pt x="696299" y="348149"/>
                  </a:lnTo>
                  <a:lnTo>
                    <a:pt x="693121" y="395391"/>
                  </a:lnTo>
                  <a:lnTo>
                    <a:pt x="683863" y="440702"/>
                  </a:lnTo>
                  <a:lnTo>
                    <a:pt x="668940" y="483665"/>
                  </a:lnTo>
                  <a:lnTo>
                    <a:pt x="648767" y="523867"/>
                  </a:lnTo>
                  <a:lnTo>
                    <a:pt x="623758" y="560894"/>
                  </a:lnTo>
                  <a:lnTo>
                    <a:pt x="594329" y="594329"/>
                  </a:lnTo>
                  <a:lnTo>
                    <a:pt x="560894" y="623758"/>
                  </a:lnTo>
                  <a:lnTo>
                    <a:pt x="523867" y="648767"/>
                  </a:lnTo>
                  <a:lnTo>
                    <a:pt x="483665" y="668940"/>
                  </a:lnTo>
                  <a:lnTo>
                    <a:pt x="440702" y="683863"/>
                  </a:lnTo>
                  <a:lnTo>
                    <a:pt x="395391" y="693121"/>
                  </a:lnTo>
                  <a:lnTo>
                    <a:pt x="348149" y="696299"/>
                  </a:lnTo>
                  <a:lnTo>
                    <a:pt x="300908" y="693121"/>
                  </a:lnTo>
                  <a:lnTo>
                    <a:pt x="255597" y="683863"/>
                  </a:lnTo>
                  <a:lnTo>
                    <a:pt x="212634" y="668940"/>
                  </a:lnTo>
                  <a:lnTo>
                    <a:pt x="172431" y="648767"/>
                  </a:lnTo>
                  <a:lnTo>
                    <a:pt x="135405" y="623758"/>
                  </a:lnTo>
                  <a:lnTo>
                    <a:pt x="101970" y="594329"/>
                  </a:lnTo>
                  <a:lnTo>
                    <a:pt x="72541" y="560894"/>
                  </a:lnTo>
                  <a:lnTo>
                    <a:pt x="47532" y="523867"/>
                  </a:lnTo>
                  <a:lnTo>
                    <a:pt x="27359" y="483665"/>
                  </a:lnTo>
                  <a:lnTo>
                    <a:pt x="12436" y="440702"/>
                  </a:lnTo>
                  <a:lnTo>
                    <a:pt x="3178" y="395391"/>
                  </a:lnTo>
                  <a:lnTo>
                    <a:pt x="0" y="348149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0950" y="2930475"/>
              <a:ext cx="582200" cy="582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5487" y="2930487"/>
              <a:ext cx="582173" cy="5821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025" y="2930750"/>
              <a:ext cx="582173" cy="5816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4700" y="1517275"/>
              <a:ext cx="4458399" cy="284972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86183" y="3641957"/>
            <a:ext cx="589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10254C"/>
                </a:solidFill>
                <a:latin typeface="Arial"/>
                <a:cs typeface="Arial"/>
              </a:rPr>
              <a:t>Analytics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1730" y="3641957"/>
            <a:ext cx="4692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10254C"/>
                </a:solidFill>
                <a:latin typeface="Arial"/>
                <a:cs typeface="Arial"/>
              </a:rPr>
              <a:t>Growth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12538" y="3641969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10254C"/>
                </a:solidFill>
                <a:latin typeface="Arial"/>
                <a:cs typeface="Arial"/>
              </a:rPr>
              <a:t>Productivity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00"/>
              </a:spcBef>
            </a:pPr>
            <a:r>
              <a:rPr dirty="0"/>
              <a:t>Real</a:t>
            </a:r>
            <a:r>
              <a:rPr spc="40" dirty="0"/>
              <a:t> </a:t>
            </a:r>
            <a:r>
              <a:rPr dirty="0"/>
              <a:t>Results,</a:t>
            </a:r>
            <a:r>
              <a:rPr spc="45" dirty="0"/>
              <a:t> </a:t>
            </a:r>
            <a:r>
              <a:rPr dirty="0"/>
              <a:t>Real</a:t>
            </a:r>
            <a:r>
              <a:rPr spc="45" dirty="0"/>
              <a:t> </a:t>
            </a:r>
            <a:r>
              <a:rPr spc="55" dirty="0"/>
              <a:t>Beneﬁts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0224" y="2185558"/>
            <a:ext cx="701040" cy="698500"/>
            <a:chOff x="420224" y="2185558"/>
            <a:chExt cx="701040" cy="698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274" y="2204608"/>
              <a:ext cx="662699" cy="65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9749" y="2195083"/>
              <a:ext cx="681990" cy="679450"/>
            </a:xfrm>
            <a:custGeom>
              <a:avLst/>
              <a:gdLst/>
              <a:ahLst/>
              <a:cxnLst/>
              <a:rect l="l" t="t" r="r" b="b"/>
              <a:pathLst>
                <a:path w="681990" h="679450">
                  <a:moveTo>
                    <a:pt x="0" y="339524"/>
                  </a:moveTo>
                  <a:lnTo>
                    <a:pt x="3111" y="293453"/>
                  </a:lnTo>
                  <a:lnTo>
                    <a:pt x="12176" y="249265"/>
                  </a:lnTo>
                  <a:lnTo>
                    <a:pt x="26787" y="207366"/>
                  </a:lnTo>
                  <a:lnTo>
                    <a:pt x="46539" y="168160"/>
                  </a:lnTo>
                  <a:lnTo>
                    <a:pt x="71025" y="132051"/>
                  </a:lnTo>
                  <a:lnTo>
                    <a:pt x="99839" y="99444"/>
                  </a:lnTo>
                  <a:lnTo>
                    <a:pt x="132576" y="70744"/>
                  </a:lnTo>
                  <a:lnTo>
                    <a:pt x="168828" y="46355"/>
                  </a:lnTo>
                  <a:lnTo>
                    <a:pt x="208191" y="26681"/>
                  </a:lnTo>
                  <a:lnTo>
                    <a:pt x="250256" y="12128"/>
                  </a:lnTo>
                  <a:lnTo>
                    <a:pt x="294620" y="3099"/>
                  </a:lnTo>
                  <a:lnTo>
                    <a:pt x="340874" y="0"/>
                  </a:lnTo>
                  <a:lnTo>
                    <a:pt x="394521" y="4229"/>
                  </a:lnTo>
                  <a:lnTo>
                    <a:pt x="446363" y="16666"/>
                  </a:lnTo>
                  <a:lnTo>
                    <a:pt x="495486" y="36933"/>
                  </a:lnTo>
                  <a:lnTo>
                    <a:pt x="540973" y="64651"/>
                  </a:lnTo>
                  <a:lnTo>
                    <a:pt x="581910" y="99444"/>
                  </a:lnTo>
                  <a:lnTo>
                    <a:pt x="616841" y="140219"/>
                  </a:lnTo>
                  <a:lnTo>
                    <a:pt x="644669" y="185526"/>
                  </a:lnTo>
                  <a:lnTo>
                    <a:pt x="665017" y="234454"/>
                  </a:lnTo>
                  <a:lnTo>
                    <a:pt x="677503" y="286091"/>
                  </a:lnTo>
                  <a:lnTo>
                    <a:pt x="681749" y="339524"/>
                  </a:lnTo>
                  <a:lnTo>
                    <a:pt x="678638" y="385596"/>
                  </a:lnTo>
                  <a:lnTo>
                    <a:pt x="669573" y="429784"/>
                  </a:lnTo>
                  <a:lnTo>
                    <a:pt x="654962" y="471683"/>
                  </a:lnTo>
                  <a:lnTo>
                    <a:pt x="635210" y="510889"/>
                  </a:lnTo>
                  <a:lnTo>
                    <a:pt x="610724" y="546998"/>
                  </a:lnTo>
                  <a:lnTo>
                    <a:pt x="581910" y="579605"/>
                  </a:lnTo>
                  <a:lnTo>
                    <a:pt x="549173" y="608305"/>
                  </a:lnTo>
                  <a:lnTo>
                    <a:pt x="512921" y="632694"/>
                  </a:lnTo>
                  <a:lnTo>
                    <a:pt x="473558" y="652368"/>
                  </a:lnTo>
                  <a:lnTo>
                    <a:pt x="431493" y="666921"/>
                  </a:lnTo>
                  <a:lnTo>
                    <a:pt x="387129" y="675950"/>
                  </a:lnTo>
                  <a:lnTo>
                    <a:pt x="340874" y="679049"/>
                  </a:lnTo>
                  <a:lnTo>
                    <a:pt x="294620" y="675950"/>
                  </a:lnTo>
                  <a:lnTo>
                    <a:pt x="250256" y="666921"/>
                  </a:lnTo>
                  <a:lnTo>
                    <a:pt x="208191" y="652368"/>
                  </a:lnTo>
                  <a:lnTo>
                    <a:pt x="168828" y="632694"/>
                  </a:lnTo>
                  <a:lnTo>
                    <a:pt x="132576" y="608305"/>
                  </a:lnTo>
                  <a:lnTo>
                    <a:pt x="99839" y="579605"/>
                  </a:lnTo>
                  <a:lnTo>
                    <a:pt x="71025" y="546998"/>
                  </a:lnTo>
                  <a:lnTo>
                    <a:pt x="46539" y="510889"/>
                  </a:lnTo>
                  <a:lnTo>
                    <a:pt x="26787" y="471683"/>
                  </a:lnTo>
                  <a:lnTo>
                    <a:pt x="12176" y="429784"/>
                  </a:lnTo>
                  <a:lnTo>
                    <a:pt x="3111" y="385596"/>
                  </a:lnTo>
                  <a:lnTo>
                    <a:pt x="0" y="339524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75825" y="2449995"/>
            <a:ext cx="1606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Improve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Cost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Reductions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1674" y="1568944"/>
            <a:ext cx="13646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Improve</a:t>
            </a:r>
            <a:r>
              <a:rPr sz="1000" b="1" spc="2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Productivity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41674" y="2401570"/>
            <a:ext cx="1945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latin typeface="Arial"/>
                <a:cs typeface="Arial"/>
              </a:rPr>
              <a:t>Faster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Procurement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Processes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0224" y="1313875"/>
            <a:ext cx="701040" cy="698500"/>
            <a:chOff x="420224" y="1313875"/>
            <a:chExt cx="701040" cy="6985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274" y="1332925"/>
              <a:ext cx="662699" cy="65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9749" y="1323400"/>
              <a:ext cx="681990" cy="679450"/>
            </a:xfrm>
            <a:custGeom>
              <a:avLst/>
              <a:gdLst/>
              <a:ahLst/>
              <a:cxnLst/>
              <a:rect l="l" t="t" r="r" b="b"/>
              <a:pathLst>
                <a:path w="681990" h="679450">
                  <a:moveTo>
                    <a:pt x="0" y="339524"/>
                  </a:moveTo>
                  <a:lnTo>
                    <a:pt x="3111" y="293453"/>
                  </a:lnTo>
                  <a:lnTo>
                    <a:pt x="12176" y="249265"/>
                  </a:lnTo>
                  <a:lnTo>
                    <a:pt x="26787" y="207366"/>
                  </a:lnTo>
                  <a:lnTo>
                    <a:pt x="46539" y="168160"/>
                  </a:lnTo>
                  <a:lnTo>
                    <a:pt x="71025" y="132051"/>
                  </a:lnTo>
                  <a:lnTo>
                    <a:pt x="99839" y="99444"/>
                  </a:lnTo>
                  <a:lnTo>
                    <a:pt x="132576" y="70744"/>
                  </a:lnTo>
                  <a:lnTo>
                    <a:pt x="168828" y="46355"/>
                  </a:lnTo>
                  <a:lnTo>
                    <a:pt x="208191" y="26681"/>
                  </a:lnTo>
                  <a:lnTo>
                    <a:pt x="250256" y="12128"/>
                  </a:lnTo>
                  <a:lnTo>
                    <a:pt x="294620" y="3099"/>
                  </a:lnTo>
                  <a:lnTo>
                    <a:pt x="340874" y="0"/>
                  </a:lnTo>
                  <a:lnTo>
                    <a:pt x="394521" y="4229"/>
                  </a:lnTo>
                  <a:lnTo>
                    <a:pt x="446363" y="16666"/>
                  </a:lnTo>
                  <a:lnTo>
                    <a:pt x="495486" y="36933"/>
                  </a:lnTo>
                  <a:lnTo>
                    <a:pt x="540973" y="64651"/>
                  </a:lnTo>
                  <a:lnTo>
                    <a:pt x="581910" y="99444"/>
                  </a:lnTo>
                  <a:lnTo>
                    <a:pt x="616841" y="140218"/>
                  </a:lnTo>
                  <a:lnTo>
                    <a:pt x="644669" y="185525"/>
                  </a:lnTo>
                  <a:lnTo>
                    <a:pt x="665017" y="234453"/>
                  </a:lnTo>
                  <a:lnTo>
                    <a:pt x="677503" y="286090"/>
                  </a:lnTo>
                  <a:lnTo>
                    <a:pt x="681749" y="339524"/>
                  </a:lnTo>
                  <a:lnTo>
                    <a:pt x="678638" y="385596"/>
                  </a:lnTo>
                  <a:lnTo>
                    <a:pt x="669573" y="429784"/>
                  </a:lnTo>
                  <a:lnTo>
                    <a:pt x="654962" y="471683"/>
                  </a:lnTo>
                  <a:lnTo>
                    <a:pt x="635210" y="510889"/>
                  </a:lnTo>
                  <a:lnTo>
                    <a:pt x="610724" y="546998"/>
                  </a:lnTo>
                  <a:lnTo>
                    <a:pt x="581910" y="579605"/>
                  </a:lnTo>
                  <a:lnTo>
                    <a:pt x="549173" y="608305"/>
                  </a:lnTo>
                  <a:lnTo>
                    <a:pt x="512921" y="632694"/>
                  </a:lnTo>
                  <a:lnTo>
                    <a:pt x="473558" y="652368"/>
                  </a:lnTo>
                  <a:lnTo>
                    <a:pt x="431493" y="666921"/>
                  </a:lnTo>
                  <a:lnTo>
                    <a:pt x="387129" y="675950"/>
                  </a:lnTo>
                  <a:lnTo>
                    <a:pt x="340874" y="679049"/>
                  </a:lnTo>
                  <a:lnTo>
                    <a:pt x="294620" y="675950"/>
                  </a:lnTo>
                  <a:lnTo>
                    <a:pt x="250256" y="666921"/>
                  </a:lnTo>
                  <a:lnTo>
                    <a:pt x="208191" y="652368"/>
                  </a:lnTo>
                  <a:lnTo>
                    <a:pt x="168828" y="632694"/>
                  </a:lnTo>
                  <a:lnTo>
                    <a:pt x="132576" y="608305"/>
                  </a:lnTo>
                  <a:lnTo>
                    <a:pt x="99839" y="579605"/>
                  </a:lnTo>
                  <a:lnTo>
                    <a:pt x="71025" y="546998"/>
                  </a:lnTo>
                  <a:lnTo>
                    <a:pt x="46539" y="510889"/>
                  </a:lnTo>
                  <a:lnTo>
                    <a:pt x="26787" y="471683"/>
                  </a:lnTo>
                  <a:lnTo>
                    <a:pt x="12176" y="429784"/>
                  </a:lnTo>
                  <a:lnTo>
                    <a:pt x="3111" y="385596"/>
                  </a:lnTo>
                  <a:lnTo>
                    <a:pt x="0" y="339524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5825" y="1568944"/>
            <a:ext cx="16040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Increased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Asset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Lifecycle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07643" y="1311175"/>
            <a:ext cx="701040" cy="703580"/>
            <a:chOff x="3107643" y="1311175"/>
            <a:chExt cx="701040" cy="7035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6693" y="1330225"/>
              <a:ext cx="662700" cy="6653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117168" y="1320700"/>
              <a:ext cx="681990" cy="684530"/>
            </a:xfrm>
            <a:custGeom>
              <a:avLst/>
              <a:gdLst/>
              <a:ahLst/>
              <a:cxnLst/>
              <a:rect l="l" t="t" r="r" b="b"/>
              <a:pathLst>
                <a:path w="681989" h="684530">
                  <a:moveTo>
                    <a:pt x="0" y="342224"/>
                  </a:moveTo>
                  <a:lnTo>
                    <a:pt x="3111" y="295787"/>
                  </a:lnTo>
                  <a:lnTo>
                    <a:pt x="12176" y="251248"/>
                  </a:lnTo>
                  <a:lnTo>
                    <a:pt x="26787" y="209015"/>
                  </a:lnTo>
                  <a:lnTo>
                    <a:pt x="46539" y="169497"/>
                  </a:lnTo>
                  <a:lnTo>
                    <a:pt x="71025" y="133101"/>
                  </a:lnTo>
                  <a:lnTo>
                    <a:pt x="99840" y="100235"/>
                  </a:lnTo>
                  <a:lnTo>
                    <a:pt x="132576" y="71306"/>
                  </a:lnTo>
                  <a:lnTo>
                    <a:pt x="168828" y="46723"/>
                  </a:lnTo>
                  <a:lnTo>
                    <a:pt x="208191" y="26893"/>
                  </a:lnTo>
                  <a:lnTo>
                    <a:pt x="250257" y="12224"/>
                  </a:lnTo>
                  <a:lnTo>
                    <a:pt x="294620" y="3124"/>
                  </a:lnTo>
                  <a:lnTo>
                    <a:pt x="340875" y="0"/>
                  </a:lnTo>
                  <a:lnTo>
                    <a:pt x="394521" y="4263"/>
                  </a:lnTo>
                  <a:lnTo>
                    <a:pt x="446363" y="16799"/>
                  </a:lnTo>
                  <a:lnTo>
                    <a:pt x="495486" y="37226"/>
                  </a:lnTo>
                  <a:lnTo>
                    <a:pt x="540973" y="65165"/>
                  </a:lnTo>
                  <a:lnTo>
                    <a:pt x="581909" y="100235"/>
                  </a:lnTo>
                  <a:lnTo>
                    <a:pt x="616841" y="141333"/>
                  </a:lnTo>
                  <a:lnTo>
                    <a:pt x="644670" y="187001"/>
                  </a:lnTo>
                  <a:lnTo>
                    <a:pt x="665017" y="236318"/>
                  </a:lnTo>
                  <a:lnTo>
                    <a:pt x="677503" y="288366"/>
                  </a:lnTo>
                  <a:lnTo>
                    <a:pt x="681750" y="342224"/>
                  </a:lnTo>
                  <a:lnTo>
                    <a:pt x="678638" y="388662"/>
                  </a:lnTo>
                  <a:lnTo>
                    <a:pt x="669573" y="433201"/>
                  </a:lnTo>
                  <a:lnTo>
                    <a:pt x="654962" y="475434"/>
                  </a:lnTo>
                  <a:lnTo>
                    <a:pt x="635210" y="514952"/>
                  </a:lnTo>
                  <a:lnTo>
                    <a:pt x="610724" y="551348"/>
                  </a:lnTo>
                  <a:lnTo>
                    <a:pt x="581910" y="584214"/>
                  </a:lnTo>
                  <a:lnTo>
                    <a:pt x="549173" y="613143"/>
                  </a:lnTo>
                  <a:lnTo>
                    <a:pt x="512921" y="637726"/>
                  </a:lnTo>
                  <a:lnTo>
                    <a:pt x="473559" y="657556"/>
                  </a:lnTo>
                  <a:lnTo>
                    <a:pt x="431493" y="672225"/>
                  </a:lnTo>
                  <a:lnTo>
                    <a:pt x="387129" y="681325"/>
                  </a:lnTo>
                  <a:lnTo>
                    <a:pt x="340875" y="684449"/>
                  </a:lnTo>
                  <a:lnTo>
                    <a:pt x="294620" y="681325"/>
                  </a:lnTo>
                  <a:lnTo>
                    <a:pt x="250257" y="672225"/>
                  </a:lnTo>
                  <a:lnTo>
                    <a:pt x="208191" y="657556"/>
                  </a:lnTo>
                  <a:lnTo>
                    <a:pt x="168828" y="637726"/>
                  </a:lnTo>
                  <a:lnTo>
                    <a:pt x="132576" y="613143"/>
                  </a:lnTo>
                  <a:lnTo>
                    <a:pt x="99840" y="584214"/>
                  </a:lnTo>
                  <a:lnTo>
                    <a:pt x="71025" y="551348"/>
                  </a:lnTo>
                  <a:lnTo>
                    <a:pt x="46539" y="514952"/>
                  </a:lnTo>
                  <a:lnTo>
                    <a:pt x="26787" y="475434"/>
                  </a:lnTo>
                  <a:lnTo>
                    <a:pt x="12176" y="433201"/>
                  </a:lnTo>
                  <a:lnTo>
                    <a:pt x="3111" y="388662"/>
                  </a:lnTo>
                  <a:lnTo>
                    <a:pt x="0" y="342224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107643" y="2143808"/>
            <a:ext cx="701040" cy="703580"/>
            <a:chOff x="3107643" y="2143808"/>
            <a:chExt cx="701040" cy="70358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6693" y="2162858"/>
              <a:ext cx="662700" cy="6653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17168" y="2153333"/>
              <a:ext cx="681990" cy="684530"/>
            </a:xfrm>
            <a:custGeom>
              <a:avLst/>
              <a:gdLst/>
              <a:ahLst/>
              <a:cxnLst/>
              <a:rect l="l" t="t" r="r" b="b"/>
              <a:pathLst>
                <a:path w="681989" h="684530">
                  <a:moveTo>
                    <a:pt x="0" y="342224"/>
                  </a:moveTo>
                  <a:lnTo>
                    <a:pt x="3111" y="295787"/>
                  </a:lnTo>
                  <a:lnTo>
                    <a:pt x="12176" y="251248"/>
                  </a:lnTo>
                  <a:lnTo>
                    <a:pt x="26787" y="209015"/>
                  </a:lnTo>
                  <a:lnTo>
                    <a:pt x="46539" y="169497"/>
                  </a:lnTo>
                  <a:lnTo>
                    <a:pt x="71025" y="133101"/>
                  </a:lnTo>
                  <a:lnTo>
                    <a:pt x="99840" y="100235"/>
                  </a:lnTo>
                  <a:lnTo>
                    <a:pt x="132576" y="71306"/>
                  </a:lnTo>
                  <a:lnTo>
                    <a:pt x="168828" y="46723"/>
                  </a:lnTo>
                  <a:lnTo>
                    <a:pt x="208191" y="26893"/>
                  </a:lnTo>
                  <a:lnTo>
                    <a:pt x="250257" y="12224"/>
                  </a:lnTo>
                  <a:lnTo>
                    <a:pt x="294620" y="3124"/>
                  </a:lnTo>
                  <a:lnTo>
                    <a:pt x="340875" y="0"/>
                  </a:lnTo>
                  <a:lnTo>
                    <a:pt x="394521" y="4263"/>
                  </a:lnTo>
                  <a:lnTo>
                    <a:pt x="446363" y="16799"/>
                  </a:lnTo>
                  <a:lnTo>
                    <a:pt x="495486" y="37226"/>
                  </a:lnTo>
                  <a:lnTo>
                    <a:pt x="540973" y="65165"/>
                  </a:lnTo>
                  <a:lnTo>
                    <a:pt x="581909" y="100235"/>
                  </a:lnTo>
                  <a:lnTo>
                    <a:pt x="616841" y="141333"/>
                  </a:lnTo>
                  <a:lnTo>
                    <a:pt x="644670" y="187001"/>
                  </a:lnTo>
                  <a:lnTo>
                    <a:pt x="665017" y="236318"/>
                  </a:lnTo>
                  <a:lnTo>
                    <a:pt x="677503" y="288366"/>
                  </a:lnTo>
                  <a:lnTo>
                    <a:pt x="681750" y="342224"/>
                  </a:lnTo>
                  <a:lnTo>
                    <a:pt x="678638" y="388662"/>
                  </a:lnTo>
                  <a:lnTo>
                    <a:pt x="669573" y="433201"/>
                  </a:lnTo>
                  <a:lnTo>
                    <a:pt x="654962" y="475434"/>
                  </a:lnTo>
                  <a:lnTo>
                    <a:pt x="635210" y="514952"/>
                  </a:lnTo>
                  <a:lnTo>
                    <a:pt x="610724" y="551348"/>
                  </a:lnTo>
                  <a:lnTo>
                    <a:pt x="581910" y="584214"/>
                  </a:lnTo>
                  <a:lnTo>
                    <a:pt x="549173" y="613143"/>
                  </a:lnTo>
                  <a:lnTo>
                    <a:pt x="512921" y="637726"/>
                  </a:lnTo>
                  <a:lnTo>
                    <a:pt x="473559" y="657556"/>
                  </a:lnTo>
                  <a:lnTo>
                    <a:pt x="431493" y="672225"/>
                  </a:lnTo>
                  <a:lnTo>
                    <a:pt x="387129" y="681325"/>
                  </a:lnTo>
                  <a:lnTo>
                    <a:pt x="340875" y="684449"/>
                  </a:lnTo>
                  <a:lnTo>
                    <a:pt x="294620" y="681325"/>
                  </a:lnTo>
                  <a:lnTo>
                    <a:pt x="250257" y="672225"/>
                  </a:lnTo>
                  <a:lnTo>
                    <a:pt x="208191" y="657556"/>
                  </a:lnTo>
                  <a:lnTo>
                    <a:pt x="168828" y="637726"/>
                  </a:lnTo>
                  <a:lnTo>
                    <a:pt x="132576" y="613143"/>
                  </a:lnTo>
                  <a:lnTo>
                    <a:pt x="99840" y="584214"/>
                  </a:lnTo>
                  <a:lnTo>
                    <a:pt x="71025" y="551348"/>
                  </a:lnTo>
                  <a:lnTo>
                    <a:pt x="46539" y="514952"/>
                  </a:lnTo>
                  <a:lnTo>
                    <a:pt x="26787" y="475434"/>
                  </a:lnTo>
                  <a:lnTo>
                    <a:pt x="12176" y="433201"/>
                  </a:lnTo>
                  <a:lnTo>
                    <a:pt x="3111" y="388662"/>
                  </a:lnTo>
                  <a:lnTo>
                    <a:pt x="0" y="342224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94647" y="3761278"/>
            <a:ext cx="85534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latin typeface="Arial"/>
                <a:cs typeface="Arial"/>
              </a:rPr>
              <a:t>60%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704875" y="3278525"/>
            <a:ext cx="1511300" cy="1511300"/>
            <a:chOff x="2704875" y="3278525"/>
            <a:chExt cx="1511300" cy="1511300"/>
          </a:xfrm>
        </p:grpSpPr>
        <p:sp>
          <p:nvSpPr>
            <p:cNvPr id="21" name="object 21"/>
            <p:cNvSpPr/>
            <p:nvPr/>
          </p:nvSpPr>
          <p:spPr>
            <a:xfrm>
              <a:off x="2819175" y="3392825"/>
              <a:ext cx="1282700" cy="1282700"/>
            </a:xfrm>
            <a:custGeom>
              <a:avLst/>
              <a:gdLst/>
              <a:ahLst/>
              <a:cxnLst/>
              <a:rect l="l" t="t" r="r" b="b"/>
              <a:pathLst>
                <a:path w="1282700" h="1282700">
                  <a:moveTo>
                    <a:pt x="641249" y="1282499"/>
                  </a:moveTo>
                  <a:lnTo>
                    <a:pt x="593392" y="1280741"/>
                  </a:lnTo>
                  <a:lnTo>
                    <a:pt x="546490" y="1275547"/>
                  </a:lnTo>
                  <a:lnTo>
                    <a:pt x="500668" y="1267042"/>
                  </a:lnTo>
                  <a:lnTo>
                    <a:pt x="456048" y="1255350"/>
                  </a:lnTo>
                  <a:lnTo>
                    <a:pt x="412756" y="1240594"/>
                  </a:lnTo>
                  <a:lnTo>
                    <a:pt x="370915" y="1222900"/>
                  </a:lnTo>
                  <a:lnTo>
                    <a:pt x="330649" y="1202391"/>
                  </a:lnTo>
                  <a:lnTo>
                    <a:pt x="292082" y="1179190"/>
                  </a:lnTo>
                  <a:lnTo>
                    <a:pt x="255339" y="1153423"/>
                  </a:lnTo>
                  <a:lnTo>
                    <a:pt x="220542" y="1125212"/>
                  </a:lnTo>
                  <a:lnTo>
                    <a:pt x="187817" y="1094682"/>
                  </a:lnTo>
                  <a:lnTo>
                    <a:pt x="157287" y="1061957"/>
                  </a:lnTo>
                  <a:lnTo>
                    <a:pt x="129077" y="1027160"/>
                  </a:lnTo>
                  <a:lnTo>
                    <a:pt x="103309" y="990417"/>
                  </a:lnTo>
                  <a:lnTo>
                    <a:pt x="80108" y="951850"/>
                  </a:lnTo>
                  <a:lnTo>
                    <a:pt x="59599" y="911584"/>
                  </a:lnTo>
                  <a:lnTo>
                    <a:pt x="41905" y="869743"/>
                  </a:lnTo>
                  <a:lnTo>
                    <a:pt x="27149" y="826451"/>
                  </a:lnTo>
                  <a:lnTo>
                    <a:pt x="15457" y="781832"/>
                  </a:lnTo>
                  <a:lnTo>
                    <a:pt x="6952" y="736009"/>
                  </a:lnTo>
                  <a:lnTo>
                    <a:pt x="1758" y="689107"/>
                  </a:lnTo>
                  <a:lnTo>
                    <a:pt x="0" y="641249"/>
                  </a:lnTo>
                  <a:lnTo>
                    <a:pt x="1758" y="593392"/>
                  </a:lnTo>
                  <a:lnTo>
                    <a:pt x="6952" y="546490"/>
                  </a:lnTo>
                  <a:lnTo>
                    <a:pt x="15457" y="500667"/>
                  </a:lnTo>
                  <a:lnTo>
                    <a:pt x="27149" y="456048"/>
                  </a:lnTo>
                  <a:lnTo>
                    <a:pt x="41905" y="412756"/>
                  </a:lnTo>
                  <a:lnTo>
                    <a:pt x="59599" y="370915"/>
                  </a:lnTo>
                  <a:lnTo>
                    <a:pt x="80108" y="330649"/>
                  </a:lnTo>
                  <a:lnTo>
                    <a:pt x="103309" y="292082"/>
                  </a:lnTo>
                  <a:lnTo>
                    <a:pt x="129077" y="255339"/>
                  </a:lnTo>
                  <a:lnTo>
                    <a:pt x="157287" y="220542"/>
                  </a:lnTo>
                  <a:lnTo>
                    <a:pt x="187817" y="187817"/>
                  </a:lnTo>
                  <a:lnTo>
                    <a:pt x="220542" y="157287"/>
                  </a:lnTo>
                  <a:lnTo>
                    <a:pt x="255339" y="129076"/>
                  </a:lnTo>
                  <a:lnTo>
                    <a:pt x="292082" y="103309"/>
                  </a:lnTo>
                  <a:lnTo>
                    <a:pt x="330649" y="80108"/>
                  </a:lnTo>
                  <a:lnTo>
                    <a:pt x="370915" y="59599"/>
                  </a:lnTo>
                  <a:lnTo>
                    <a:pt x="412756" y="41905"/>
                  </a:lnTo>
                  <a:lnTo>
                    <a:pt x="456048" y="27149"/>
                  </a:lnTo>
                  <a:lnTo>
                    <a:pt x="500668" y="15457"/>
                  </a:lnTo>
                  <a:lnTo>
                    <a:pt x="546490" y="6952"/>
                  </a:lnTo>
                  <a:lnTo>
                    <a:pt x="593392" y="1758"/>
                  </a:lnTo>
                  <a:lnTo>
                    <a:pt x="641249" y="0"/>
                  </a:lnTo>
                  <a:lnTo>
                    <a:pt x="692026" y="2011"/>
                  </a:lnTo>
                  <a:lnTo>
                    <a:pt x="742169" y="7988"/>
                  </a:lnTo>
                  <a:lnTo>
                    <a:pt x="791463" y="17839"/>
                  </a:lnTo>
                  <a:lnTo>
                    <a:pt x="839694" y="31477"/>
                  </a:lnTo>
                  <a:lnTo>
                    <a:pt x="886645" y="48812"/>
                  </a:lnTo>
                  <a:lnTo>
                    <a:pt x="932102" y="69754"/>
                  </a:lnTo>
                  <a:lnTo>
                    <a:pt x="975850" y="94215"/>
                  </a:lnTo>
                  <a:lnTo>
                    <a:pt x="1017672" y="122105"/>
                  </a:lnTo>
                  <a:lnTo>
                    <a:pt x="1057355" y="153336"/>
                  </a:lnTo>
                  <a:lnTo>
                    <a:pt x="1094681" y="187817"/>
                  </a:lnTo>
                  <a:lnTo>
                    <a:pt x="1129163" y="225144"/>
                  </a:lnTo>
                  <a:lnTo>
                    <a:pt x="1160394" y="264827"/>
                  </a:lnTo>
                  <a:lnTo>
                    <a:pt x="1188284" y="306649"/>
                  </a:lnTo>
                  <a:lnTo>
                    <a:pt x="1212745" y="350397"/>
                  </a:lnTo>
                  <a:lnTo>
                    <a:pt x="1233687" y="395854"/>
                  </a:lnTo>
                  <a:lnTo>
                    <a:pt x="1251022" y="442805"/>
                  </a:lnTo>
                  <a:lnTo>
                    <a:pt x="1264660" y="491036"/>
                  </a:lnTo>
                  <a:lnTo>
                    <a:pt x="1274511" y="540330"/>
                  </a:lnTo>
                  <a:lnTo>
                    <a:pt x="1280488" y="590473"/>
                  </a:lnTo>
                  <a:lnTo>
                    <a:pt x="1282499" y="641249"/>
                  </a:lnTo>
                  <a:lnTo>
                    <a:pt x="1280741" y="689107"/>
                  </a:lnTo>
                  <a:lnTo>
                    <a:pt x="1275547" y="736009"/>
                  </a:lnTo>
                  <a:lnTo>
                    <a:pt x="1267042" y="781832"/>
                  </a:lnTo>
                  <a:lnTo>
                    <a:pt x="1255350" y="826451"/>
                  </a:lnTo>
                  <a:lnTo>
                    <a:pt x="1240594" y="869743"/>
                  </a:lnTo>
                  <a:lnTo>
                    <a:pt x="1222900" y="911584"/>
                  </a:lnTo>
                  <a:lnTo>
                    <a:pt x="1202391" y="951850"/>
                  </a:lnTo>
                  <a:lnTo>
                    <a:pt x="1179190" y="990417"/>
                  </a:lnTo>
                  <a:lnTo>
                    <a:pt x="1153423" y="1027160"/>
                  </a:lnTo>
                  <a:lnTo>
                    <a:pt x="1125212" y="1061957"/>
                  </a:lnTo>
                  <a:lnTo>
                    <a:pt x="1094682" y="1094682"/>
                  </a:lnTo>
                  <a:lnTo>
                    <a:pt x="1061957" y="1125212"/>
                  </a:lnTo>
                  <a:lnTo>
                    <a:pt x="1027160" y="1153423"/>
                  </a:lnTo>
                  <a:lnTo>
                    <a:pt x="990417" y="1179190"/>
                  </a:lnTo>
                  <a:lnTo>
                    <a:pt x="951850" y="1202391"/>
                  </a:lnTo>
                  <a:lnTo>
                    <a:pt x="911584" y="1222900"/>
                  </a:lnTo>
                  <a:lnTo>
                    <a:pt x="869743" y="1240594"/>
                  </a:lnTo>
                  <a:lnTo>
                    <a:pt x="826451" y="1255350"/>
                  </a:lnTo>
                  <a:lnTo>
                    <a:pt x="781832" y="1267042"/>
                  </a:lnTo>
                  <a:lnTo>
                    <a:pt x="736009" y="1275547"/>
                  </a:lnTo>
                  <a:lnTo>
                    <a:pt x="689107" y="1280741"/>
                  </a:lnTo>
                  <a:lnTo>
                    <a:pt x="641249" y="1282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19175" y="3392825"/>
              <a:ext cx="1282700" cy="1282700"/>
            </a:xfrm>
            <a:custGeom>
              <a:avLst/>
              <a:gdLst/>
              <a:ahLst/>
              <a:cxnLst/>
              <a:rect l="l" t="t" r="r" b="b"/>
              <a:pathLst>
                <a:path w="1282700" h="1282700">
                  <a:moveTo>
                    <a:pt x="0" y="641249"/>
                  </a:moveTo>
                  <a:lnTo>
                    <a:pt x="1758" y="593392"/>
                  </a:lnTo>
                  <a:lnTo>
                    <a:pt x="6952" y="546490"/>
                  </a:lnTo>
                  <a:lnTo>
                    <a:pt x="15457" y="500667"/>
                  </a:lnTo>
                  <a:lnTo>
                    <a:pt x="27149" y="456048"/>
                  </a:lnTo>
                  <a:lnTo>
                    <a:pt x="41905" y="412756"/>
                  </a:lnTo>
                  <a:lnTo>
                    <a:pt x="59599" y="370915"/>
                  </a:lnTo>
                  <a:lnTo>
                    <a:pt x="80108" y="330649"/>
                  </a:lnTo>
                  <a:lnTo>
                    <a:pt x="103309" y="292082"/>
                  </a:lnTo>
                  <a:lnTo>
                    <a:pt x="129077" y="255339"/>
                  </a:lnTo>
                  <a:lnTo>
                    <a:pt x="157287" y="220542"/>
                  </a:lnTo>
                  <a:lnTo>
                    <a:pt x="187817" y="187817"/>
                  </a:lnTo>
                  <a:lnTo>
                    <a:pt x="220542" y="157287"/>
                  </a:lnTo>
                  <a:lnTo>
                    <a:pt x="255339" y="129076"/>
                  </a:lnTo>
                  <a:lnTo>
                    <a:pt x="292082" y="103309"/>
                  </a:lnTo>
                  <a:lnTo>
                    <a:pt x="330649" y="80108"/>
                  </a:lnTo>
                  <a:lnTo>
                    <a:pt x="370915" y="59599"/>
                  </a:lnTo>
                  <a:lnTo>
                    <a:pt x="412756" y="41905"/>
                  </a:lnTo>
                  <a:lnTo>
                    <a:pt x="456048" y="27149"/>
                  </a:lnTo>
                  <a:lnTo>
                    <a:pt x="500668" y="15457"/>
                  </a:lnTo>
                  <a:lnTo>
                    <a:pt x="546490" y="6952"/>
                  </a:lnTo>
                  <a:lnTo>
                    <a:pt x="593392" y="1758"/>
                  </a:lnTo>
                  <a:lnTo>
                    <a:pt x="641249" y="0"/>
                  </a:lnTo>
                  <a:lnTo>
                    <a:pt x="692026" y="2011"/>
                  </a:lnTo>
                  <a:lnTo>
                    <a:pt x="742169" y="7988"/>
                  </a:lnTo>
                  <a:lnTo>
                    <a:pt x="791463" y="17839"/>
                  </a:lnTo>
                  <a:lnTo>
                    <a:pt x="839694" y="31477"/>
                  </a:lnTo>
                  <a:lnTo>
                    <a:pt x="886645" y="48812"/>
                  </a:lnTo>
                  <a:lnTo>
                    <a:pt x="932102" y="69754"/>
                  </a:lnTo>
                  <a:lnTo>
                    <a:pt x="975850" y="94215"/>
                  </a:lnTo>
                  <a:lnTo>
                    <a:pt x="1017672" y="122105"/>
                  </a:lnTo>
                  <a:lnTo>
                    <a:pt x="1057355" y="153336"/>
                  </a:lnTo>
                  <a:lnTo>
                    <a:pt x="1094681" y="187817"/>
                  </a:lnTo>
                  <a:lnTo>
                    <a:pt x="1129163" y="225144"/>
                  </a:lnTo>
                  <a:lnTo>
                    <a:pt x="1160394" y="264827"/>
                  </a:lnTo>
                  <a:lnTo>
                    <a:pt x="1188284" y="306649"/>
                  </a:lnTo>
                  <a:lnTo>
                    <a:pt x="1212745" y="350397"/>
                  </a:lnTo>
                  <a:lnTo>
                    <a:pt x="1233687" y="395854"/>
                  </a:lnTo>
                  <a:lnTo>
                    <a:pt x="1251022" y="442805"/>
                  </a:lnTo>
                  <a:lnTo>
                    <a:pt x="1264660" y="491036"/>
                  </a:lnTo>
                  <a:lnTo>
                    <a:pt x="1274511" y="540330"/>
                  </a:lnTo>
                  <a:lnTo>
                    <a:pt x="1280488" y="590473"/>
                  </a:lnTo>
                  <a:lnTo>
                    <a:pt x="1282499" y="641249"/>
                  </a:lnTo>
                  <a:lnTo>
                    <a:pt x="1280741" y="689107"/>
                  </a:lnTo>
                  <a:lnTo>
                    <a:pt x="1275547" y="736009"/>
                  </a:lnTo>
                  <a:lnTo>
                    <a:pt x="1267042" y="781832"/>
                  </a:lnTo>
                  <a:lnTo>
                    <a:pt x="1255350" y="826451"/>
                  </a:lnTo>
                  <a:lnTo>
                    <a:pt x="1240594" y="869743"/>
                  </a:lnTo>
                  <a:lnTo>
                    <a:pt x="1222900" y="911584"/>
                  </a:lnTo>
                  <a:lnTo>
                    <a:pt x="1202391" y="951850"/>
                  </a:lnTo>
                  <a:lnTo>
                    <a:pt x="1179190" y="990417"/>
                  </a:lnTo>
                  <a:lnTo>
                    <a:pt x="1153423" y="1027160"/>
                  </a:lnTo>
                  <a:lnTo>
                    <a:pt x="1125212" y="1061957"/>
                  </a:lnTo>
                  <a:lnTo>
                    <a:pt x="1094682" y="1094682"/>
                  </a:lnTo>
                  <a:lnTo>
                    <a:pt x="1061957" y="1125212"/>
                  </a:lnTo>
                  <a:lnTo>
                    <a:pt x="1027160" y="1153423"/>
                  </a:lnTo>
                  <a:lnTo>
                    <a:pt x="990417" y="1179190"/>
                  </a:lnTo>
                  <a:lnTo>
                    <a:pt x="951850" y="1202391"/>
                  </a:lnTo>
                  <a:lnTo>
                    <a:pt x="911584" y="1222900"/>
                  </a:lnTo>
                  <a:lnTo>
                    <a:pt x="869743" y="1240594"/>
                  </a:lnTo>
                  <a:lnTo>
                    <a:pt x="826451" y="1255350"/>
                  </a:lnTo>
                  <a:lnTo>
                    <a:pt x="781832" y="1267042"/>
                  </a:lnTo>
                  <a:lnTo>
                    <a:pt x="736009" y="1275547"/>
                  </a:lnTo>
                  <a:lnTo>
                    <a:pt x="689107" y="1280741"/>
                  </a:lnTo>
                  <a:lnTo>
                    <a:pt x="641249" y="1282499"/>
                  </a:lnTo>
                  <a:lnTo>
                    <a:pt x="593392" y="1280741"/>
                  </a:lnTo>
                  <a:lnTo>
                    <a:pt x="546490" y="1275547"/>
                  </a:lnTo>
                  <a:lnTo>
                    <a:pt x="500668" y="1267042"/>
                  </a:lnTo>
                  <a:lnTo>
                    <a:pt x="456048" y="1255350"/>
                  </a:lnTo>
                  <a:lnTo>
                    <a:pt x="412756" y="1240594"/>
                  </a:lnTo>
                  <a:lnTo>
                    <a:pt x="370915" y="1222900"/>
                  </a:lnTo>
                  <a:lnTo>
                    <a:pt x="330649" y="1202391"/>
                  </a:lnTo>
                  <a:lnTo>
                    <a:pt x="292082" y="1179190"/>
                  </a:lnTo>
                  <a:lnTo>
                    <a:pt x="255339" y="1153423"/>
                  </a:lnTo>
                  <a:lnTo>
                    <a:pt x="220542" y="1125212"/>
                  </a:lnTo>
                  <a:lnTo>
                    <a:pt x="187817" y="1094682"/>
                  </a:lnTo>
                  <a:lnTo>
                    <a:pt x="157287" y="1061957"/>
                  </a:lnTo>
                  <a:lnTo>
                    <a:pt x="129077" y="1027160"/>
                  </a:lnTo>
                  <a:lnTo>
                    <a:pt x="103309" y="990417"/>
                  </a:lnTo>
                  <a:lnTo>
                    <a:pt x="80108" y="951850"/>
                  </a:lnTo>
                  <a:lnTo>
                    <a:pt x="59599" y="911584"/>
                  </a:lnTo>
                  <a:lnTo>
                    <a:pt x="41905" y="869743"/>
                  </a:lnTo>
                  <a:lnTo>
                    <a:pt x="27149" y="826451"/>
                  </a:lnTo>
                  <a:lnTo>
                    <a:pt x="15457" y="781832"/>
                  </a:lnTo>
                  <a:lnTo>
                    <a:pt x="6952" y="736009"/>
                  </a:lnTo>
                  <a:lnTo>
                    <a:pt x="1758" y="689107"/>
                  </a:lnTo>
                  <a:lnTo>
                    <a:pt x="0" y="641249"/>
                  </a:lnTo>
                  <a:close/>
                </a:path>
              </a:pathLst>
            </a:custGeom>
            <a:ln w="2285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58128" y="3340461"/>
              <a:ext cx="1400175" cy="1390650"/>
            </a:xfrm>
            <a:custGeom>
              <a:avLst/>
              <a:gdLst/>
              <a:ahLst/>
              <a:cxnLst/>
              <a:rect l="l" t="t" r="r" b="b"/>
              <a:pathLst>
                <a:path w="1400175" h="1390650">
                  <a:moveTo>
                    <a:pt x="680505" y="1390621"/>
                  </a:moveTo>
                  <a:lnTo>
                    <a:pt x="633144" y="1387700"/>
                  </a:lnTo>
                  <a:lnTo>
                    <a:pt x="585691" y="1381518"/>
                  </a:lnTo>
                  <a:lnTo>
                    <a:pt x="538294" y="1372011"/>
                  </a:lnTo>
                  <a:lnTo>
                    <a:pt x="491101" y="1359116"/>
                  </a:lnTo>
                  <a:lnTo>
                    <a:pt x="444918" y="1343010"/>
                  </a:lnTo>
                  <a:lnTo>
                    <a:pt x="400509" y="1324003"/>
                  </a:lnTo>
                  <a:lnTo>
                    <a:pt x="357960" y="1302232"/>
                  </a:lnTo>
                  <a:lnTo>
                    <a:pt x="317357" y="1277833"/>
                  </a:lnTo>
                  <a:lnTo>
                    <a:pt x="278786" y="1250940"/>
                  </a:lnTo>
                  <a:lnTo>
                    <a:pt x="242331" y="1221690"/>
                  </a:lnTo>
                  <a:lnTo>
                    <a:pt x="208078" y="1190218"/>
                  </a:lnTo>
                  <a:lnTo>
                    <a:pt x="176114" y="1156661"/>
                  </a:lnTo>
                  <a:lnTo>
                    <a:pt x="146523" y="1121153"/>
                  </a:lnTo>
                  <a:lnTo>
                    <a:pt x="119392" y="1083832"/>
                  </a:lnTo>
                  <a:lnTo>
                    <a:pt x="94805" y="1044832"/>
                  </a:lnTo>
                  <a:lnTo>
                    <a:pt x="72849" y="1004290"/>
                  </a:lnTo>
                  <a:lnTo>
                    <a:pt x="53609" y="962341"/>
                  </a:lnTo>
                  <a:lnTo>
                    <a:pt x="37170" y="919121"/>
                  </a:lnTo>
                  <a:lnTo>
                    <a:pt x="23619" y="874766"/>
                  </a:lnTo>
                  <a:lnTo>
                    <a:pt x="13041" y="829411"/>
                  </a:lnTo>
                  <a:lnTo>
                    <a:pt x="5521" y="783193"/>
                  </a:lnTo>
                  <a:lnTo>
                    <a:pt x="1145" y="736247"/>
                  </a:lnTo>
                  <a:lnTo>
                    <a:pt x="0" y="688709"/>
                  </a:lnTo>
                  <a:lnTo>
                    <a:pt x="2169" y="640715"/>
                  </a:lnTo>
                  <a:lnTo>
                    <a:pt x="7739" y="592400"/>
                  </a:lnTo>
                  <a:lnTo>
                    <a:pt x="16658" y="544584"/>
                  </a:lnTo>
                  <a:lnTo>
                    <a:pt x="28733" y="498064"/>
                  </a:lnTo>
                  <a:lnTo>
                    <a:pt x="43845" y="452945"/>
                  </a:lnTo>
                  <a:lnTo>
                    <a:pt x="61869" y="409331"/>
                  </a:lnTo>
                  <a:lnTo>
                    <a:pt x="82685" y="367329"/>
                  </a:lnTo>
                  <a:lnTo>
                    <a:pt x="106171" y="327043"/>
                  </a:lnTo>
                  <a:lnTo>
                    <a:pt x="132205" y="288578"/>
                  </a:lnTo>
                  <a:lnTo>
                    <a:pt x="160665" y="252038"/>
                  </a:lnTo>
                  <a:lnTo>
                    <a:pt x="191428" y="217529"/>
                  </a:lnTo>
                  <a:lnTo>
                    <a:pt x="224374" y="185156"/>
                  </a:lnTo>
                  <a:lnTo>
                    <a:pt x="259381" y="155023"/>
                  </a:lnTo>
                  <a:lnTo>
                    <a:pt x="296325" y="127235"/>
                  </a:lnTo>
                  <a:lnTo>
                    <a:pt x="335086" y="101898"/>
                  </a:lnTo>
                  <a:lnTo>
                    <a:pt x="375542" y="79115"/>
                  </a:lnTo>
                  <a:lnTo>
                    <a:pt x="417571" y="58993"/>
                  </a:lnTo>
                  <a:lnTo>
                    <a:pt x="461050" y="41636"/>
                  </a:lnTo>
                  <a:lnTo>
                    <a:pt x="505859" y="27149"/>
                  </a:lnTo>
                  <a:lnTo>
                    <a:pt x="551874" y="15637"/>
                  </a:lnTo>
                  <a:lnTo>
                    <a:pt x="598975" y="7205"/>
                  </a:lnTo>
                  <a:lnTo>
                    <a:pt x="647039" y="1957"/>
                  </a:lnTo>
                  <a:lnTo>
                    <a:pt x="695945" y="0"/>
                  </a:lnTo>
                  <a:lnTo>
                    <a:pt x="699921" y="695388"/>
                  </a:lnTo>
                  <a:lnTo>
                    <a:pt x="1101802" y="126053"/>
                  </a:lnTo>
                  <a:lnTo>
                    <a:pt x="1140878" y="155337"/>
                  </a:lnTo>
                  <a:lnTo>
                    <a:pt x="1177377" y="186848"/>
                  </a:lnTo>
                  <a:lnTo>
                    <a:pt x="1211259" y="220433"/>
                  </a:lnTo>
                  <a:lnTo>
                    <a:pt x="1242483" y="255934"/>
                  </a:lnTo>
                  <a:lnTo>
                    <a:pt x="1271010" y="293198"/>
                  </a:lnTo>
                  <a:lnTo>
                    <a:pt x="1296799" y="332069"/>
                  </a:lnTo>
                  <a:lnTo>
                    <a:pt x="1319811" y="372391"/>
                  </a:lnTo>
                  <a:lnTo>
                    <a:pt x="1340005" y="414011"/>
                  </a:lnTo>
                  <a:lnTo>
                    <a:pt x="1357341" y="456771"/>
                  </a:lnTo>
                  <a:lnTo>
                    <a:pt x="1371780" y="500518"/>
                  </a:lnTo>
                  <a:lnTo>
                    <a:pt x="1383281" y="545095"/>
                  </a:lnTo>
                  <a:lnTo>
                    <a:pt x="1391804" y="590348"/>
                  </a:lnTo>
                  <a:lnTo>
                    <a:pt x="1397310" y="636122"/>
                  </a:lnTo>
                  <a:lnTo>
                    <a:pt x="1399757" y="682261"/>
                  </a:lnTo>
                  <a:lnTo>
                    <a:pt x="1399107" y="728610"/>
                  </a:lnTo>
                  <a:lnTo>
                    <a:pt x="1395318" y="775014"/>
                  </a:lnTo>
                  <a:lnTo>
                    <a:pt x="1388352" y="821318"/>
                  </a:lnTo>
                  <a:lnTo>
                    <a:pt x="1378168" y="867366"/>
                  </a:lnTo>
                  <a:lnTo>
                    <a:pt x="1364725" y="913003"/>
                  </a:lnTo>
                  <a:lnTo>
                    <a:pt x="1347984" y="958075"/>
                  </a:lnTo>
                  <a:lnTo>
                    <a:pt x="1327906" y="1002425"/>
                  </a:lnTo>
                  <a:lnTo>
                    <a:pt x="1304789" y="1045290"/>
                  </a:lnTo>
                  <a:lnTo>
                    <a:pt x="1279061" y="1085967"/>
                  </a:lnTo>
                  <a:lnTo>
                    <a:pt x="1250869" y="1124393"/>
                  </a:lnTo>
                  <a:lnTo>
                    <a:pt x="1220362" y="1160505"/>
                  </a:lnTo>
                  <a:lnTo>
                    <a:pt x="1187688" y="1194240"/>
                  </a:lnTo>
                  <a:lnTo>
                    <a:pt x="1152994" y="1225534"/>
                  </a:lnTo>
                  <a:lnTo>
                    <a:pt x="1116430" y="1254324"/>
                  </a:lnTo>
                  <a:lnTo>
                    <a:pt x="1078144" y="1280547"/>
                  </a:lnTo>
                  <a:lnTo>
                    <a:pt x="1038283" y="1304140"/>
                  </a:lnTo>
                  <a:lnTo>
                    <a:pt x="996996" y="1325040"/>
                  </a:lnTo>
                  <a:lnTo>
                    <a:pt x="954431" y="1343183"/>
                  </a:lnTo>
                  <a:lnTo>
                    <a:pt x="910737" y="1358507"/>
                  </a:lnTo>
                  <a:lnTo>
                    <a:pt x="866061" y="1370948"/>
                  </a:lnTo>
                  <a:lnTo>
                    <a:pt x="820551" y="1380443"/>
                  </a:lnTo>
                  <a:lnTo>
                    <a:pt x="774357" y="1386929"/>
                  </a:lnTo>
                  <a:lnTo>
                    <a:pt x="727625" y="1390343"/>
                  </a:lnTo>
                  <a:lnTo>
                    <a:pt x="680505" y="1390621"/>
                  </a:lnTo>
                  <a:close/>
                </a:path>
              </a:pathLst>
            </a:custGeom>
            <a:solidFill>
              <a:srgbClr val="4DE1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032447" y="3761278"/>
            <a:ext cx="85534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latin typeface="Arial"/>
                <a:cs typeface="Arial"/>
              </a:rPr>
              <a:t>90%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68500" y="3576110"/>
            <a:ext cx="1415415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Increase</a:t>
            </a:r>
            <a:r>
              <a:rPr sz="16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eﬃciency 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exponentially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2038350"/>
            <a:ext cx="3067726" cy="69626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75" y="4887599"/>
            <a:ext cx="9144000" cy="255904"/>
          </a:xfrm>
          <a:custGeom>
            <a:avLst/>
            <a:gdLst/>
            <a:ahLst/>
            <a:cxnLst/>
            <a:rect l="l" t="t" r="r" b="b"/>
            <a:pathLst>
              <a:path w="9144000" h="255904">
                <a:moveTo>
                  <a:pt x="0" y="255900"/>
                </a:moveTo>
                <a:lnTo>
                  <a:pt x="0" y="0"/>
                </a:lnTo>
                <a:lnTo>
                  <a:pt x="9143824" y="0"/>
                </a:lnTo>
                <a:lnTo>
                  <a:pt x="9143824" y="255899"/>
                </a:lnTo>
                <a:lnTo>
                  <a:pt x="0" y="255900"/>
                </a:lnTo>
                <a:close/>
              </a:path>
            </a:pathLst>
          </a:custGeom>
          <a:solidFill>
            <a:srgbClr val="585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C9A54B9-2322-31A9-613D-68A82188FA4C}"/>
              </a:ext>
            </a:extLst>
          </p:cNvPr>
          <p:cNvGrpSpPr/>
          <p:nvPr/>
        </p:nvGrpSpPr>
        <p:grpSpPr>
          <a:xfrm>
            <a:off x="3886200" y="1999853"/>
            <a:ext cx="725170" cy="725170"/>
            <a:chOff x="4241949" y="1580637"/>
            <a:chExt cx="725170" cy="725170"/>
          </a:xfrm>
        </p:grpSpPr>
        <p:grpSp>
          <p:nvGrpSpPr>
            <p:cNvPr id="6" name="object 6"/>
            <p:cNvGrpSpPr/>
            <p:nvPr/>
          </p:nvGrpSpPr>
          <p:grpSpPr>
            <a:xfrm>
              <a:off x="4241949" y="1580637"/>
              <a:ext cx="725170" cy="725170"/>
              <a:chOff x="4241949" y="1580637"/>
              <a:chExt cx="725170" cy="72517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4256237" y="1594925"/>
                <a:ext cx="696595" cy="696595"/>
              </a:xfrm>
              <a:custGeom>
                <a:avLst/>
                <a:gdLst/>
                <a:ahLst/>
                <a:cxnLst/>
                <a:rect l="l" t="t" r="r" b="b"/>
                <a:pathLst>
                  <a:path w="696595" h="696594">
                    <a:moveTo>
                      <a:pt x="348149" y="696299"/>
                    </a:moveTo>
                    <a:lnTo>
                      <a:pt x="300908" y="693121"/>
                    </a:lnTo>
                    <a:lnTo>
                      <a:pt x="255597" y="683863"/>
                    </a:lnTo>
                    <a:lnTo>
                      <a:pt x="212634" y="668940"/>
                    </a:lnTo>
                    <a:lnTo>
                      <a:pt x="172431" y="648767"/>
                    </a:lnTo>
                    <a:lnTo>
                      <a:pt x="135405" y="623758"/>
                    </a:lnTo>
                    <a:lnTo>
                      <a:pt x="101970" y="594329"/>
                    </a:lnTo>
                    <a:lnTo>
                      <a:pt x="72541" y="560894"/>
                    </a:lnTo>
                    <a:lnTo>
                      <a:pt x="47532" y="523867"/>
                    </a:lnTo>
                    <a:lnTo>
                      <a:pt x="27359" y="483665"/>
                    </a:lnTo>
                    <a:lnTo>
                      <a:pt x="12436" y="440702"/>
                    </a:lnTo>
                    <a:lnTo>
                      <a:pt x="3178" y="395391"/>
                    </a:lnTo>
                    <a:lnTo>
                      <a:pt x="0" y="348149"/>
                    </a:lnTo>
                    <a:lnTo>
                      <a:pt x="3078" y="302387"/>
                    </a:lnTo>
                    <a:lnTo>
                      <a:pt x="3178" y="300908"/>
                    </a:lnTo>
                    <a:lnTo>
                      <a:pt x="12436" y="255597"/>
                    </a:lnTo>
                    <a:lnTo>
                      <a:pt x="27359" y="212634"/>
                    </a:lnTo>
                    <a:lnTo>
                      <a:pt x="47532" y="172431"/>
                    </a:lnTo>
                    <a:lnTo>
                      <a:pt x="72541" y="135405"/>
                    </a:lnTo>
                    <a:lnTo>
                      <a:pt x="101970" y="101970"/>
                    </a:lnTo>
                    <a:lnTo>
                      <a:pt x="135405" y="72541"/>
                    </a:lnTo>
                    <a:lnTo>
                      <a:pt x="172431" y="47532"/>
                    </a:lnTo>
                    <a:lnTo>
                      <a:pt x="212634" y="27359"/>
                    </a:lnTo>
                    <a:lnTo>
                      <a:pt x="255597" y="12436"/>
                    </a:lnTo>
                    <a:lnTo>
                      <a:pt x="300908" y="3178"/>
                    </a:lnTo>
                    <a:lnTo>
                      <a:pt x="348149" y="0"/>
                    </a:lnTo>
                    <a:lnTo>
                      <a:pt x="393912" y="3019"/>
                    </a:lnTo>
                    <a:lnTo>
                      <a:pt x="438502" y="11927"/>
                    </a:lnTo>
                    <a:lnTo>
                      <a:pt x="481381" y="26501"/>
                    </a:lnTo>
                    <a:lnTo>
                      <a:pt x="522005" y="46515"/>
                    </a:lnTo>
                    <a:lnTo>
                      <a:pt x="559835" y="71746"/>
                    </a:lnTo>
                    <a:lnTo>
                      <a:pt x="594329" y="101970"/>
                    </a:lnTo>
                    <a:lnTo>
                      <a:pt x="624553" y="136464"/>
                    </a:lnTo>
                    <a:lnTo>
                      <a:pt x="649784" y="174294"/>
                    </a:lnTo>
                    <a:lnTo>
                      <a:pt x="669798" y="214918"/>
                    </a:lnTo>
                    <a:lnTo>
                      <a:pt x="684372" y="257796"/>
                    </a:lnTo>
                    <a:lnTo>
                      <a:pt x="693280" y="302387"/>
                    </a:lnTo>
                    <a:lnTo>
                      <a:pt x="696299" y="348149"/>
                    </a:lnTo>
                    <a:lnTo>
                      <a:pt x="693121" y="395391"/>
                    </a:lnTo>
                    <a:lnTo>
                      <a:pt x="683863" y="440702"/>
                    </a:lnTo>
                    <a:lnTo>
                      <a:pt x="668940" y="483665"/>
                    </a:lnTo>
                    <a:lnTo>
                      <a:pt x="648767" y="523867"/>
                    </a:lnTo>
                    <a:lnTo>
                      <a:pt x="623758" y="560894"/>
                    </a:lnTo>
                    <a:lnTo>
                      <a:pt x="594329" y="594329"/>
                    </a:lnTo>
                    <a:lnTo>
                      <a:pt x="560894" y="623758"/>
                    </a:lnTo>
                    <a:lnTo>
                      <a:pt x="523867" y="648767"/>
                    </a:lnTo>
                    <a:lnTo>
                      <a:pt x="483665" y="668940"/>
                    </a:lnTo>
                    <a:lnTo>
                      <a:pt x="440702" y="683863"/>
                    </a:lnTo>
                    <a:lnTo>
                      <a:pt x="395391" y="693121"/>
                    </a:lnTo>
                    <a:lnTo>
                      <a:pt x="348149" y="696299"/>
                    </a:lnTo>
                    <a:close/>
                  </a:path>
                </a:pathLst>
              </a:custGeom>
              <a:solidFill>
                <a:srgbClr val="02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256237" y="1594925"/>
                <a:ext cx="696595" cy="696595"/>
              </a:xfrm>
              <a:custGeom>
                <a:avLst/>
                <a:gdLst/>
                <a:ahLst/>
                <a:cxnLst/>
                <a:rect l="l" t="t" r="r" b="b"/>
                <a:pathLst>
                  <a:path w="696595" h="696594">
                    <a:moveTo>
                      <a:pt x="0" y="348149"/>
                    </a:moveTo>
                    <a:lnTo>
                      <a:pt x="3178" y="300908"/>
                    </a:lnTo>
                    <a:lnTo>
                      <a:pt x="12436" y="255597"/>
                    </a:lnTo>
                    <a:lnTo>
                      <a:pt x="27359" y="212634"/>
                    </a:lnTo>
                    <a:lnTo>
                      <a:pt x="47532" y="172431"/>
                    </a:lnTo>
                    <a:lnTo>
                      <a:pt x="72541" y="135405"/>
                    </a:lnTo>
                    <a:lnTo>
                      <a:pt x="101970" y="101970"/>
                    </a:lnTo>
                    <a:lnTo>
                      <a:pt x="135405" y="72541"/>
                    </a:lnTo>
                    <a:lnTo>
                      <a:pt x="172431" y="47532"/>
                    </a:lnTo>
                    <a:lnTo>
                      <a:pt x="212634" y="27359"/>
                    </a:lnTo>
                    <a:lnTo>
                      <a:pt x="255597" y="12436"/>
                    </a:lnTo>
                    <a:lnTo>
                      <a:pt x="300908" y="3178"/>
                    </a:lnTo>
                    <a:lnTo>
                      <a:pt x="348149" y="0"/>
                    </a:lnTo>
                    <a:lnTo>
                      <a:pt x="393912" y="3019"/>
                    </a:lnTo>
                    <a:lnTo>
                      <a:pt x="438502" y="11927"/>
                    </a:lnTo>
                    <a:lnTo>
                      <a:pt x="481381" y="26501"/>
                    </a:lnTo>
                    <a:lnTo>
                      <a:pt x="522005" y="46515"/>
                    </a:lnTo>
                    <a:lnTo>
                      <a:pt x="559835" y="71746"/>
                    </a:lnTo>
                    <a:lnTo>
                      <a:pt x="594329" y="101970"/>
                    </a:lnTo>
                    <a:lnTo>
                      <a:pt x="624553" y="136464"/>
                    </a:lnTo>
                    <a:lnTo>
                      <a:pt x="649784" y="174294"/>
                    </a:lnTo>
                    <a:lnTo>
                      <a:pt x="669798" y="214918"/>
                    </a:lnTo>
                    <a:lnTo>
                      <a:pt x="684372" y="257796"/>
                    </a:lnTo>
                    <a:lnTo>
                      <a:pt x="693280" y="302387"/>
                    </a:lnTo>
                    <a:lnTo>
                      <a:pt x="696299" y="348149"/>
                    </a:lnTo>
                    <a:lnTo>
                      <a:pt x="693121" y="395391"/>
                    </a:lnTo>
                    <a:lnTo>
                      <a:pt x="683863" y="440702"/>
                    </a:lnTo>
                    <a:lnTo>
                      <a:pt x="668940" y="483665"/>
                    </a:lnTo>
                    <a:lnTo>
                      <a:pt x="648767" y="523867"/>
                    </a:lnTo>
                    <a:lnTo>
                      <a:pt x="623758" y="560894"/>
                    </a:lnTo>
                    <a:lnTo>
                      <a:pt x="594329" y="594329"/>
                    </a:lnTo>
                    <a:lnTo>
                      <a:pt x="560894" y="623758"/>
                    </a:lnTo>
                    <a:lnTo>
                      <a:pt x="523867" y="648767"/>
                    </a:lnTo>
                    <a:lnTo>
                      <a:pt x="483665" y="668940"/>
                    </a:lnTo>
                    <a:lnTo>
                      <a:pt x="440702" y="683863"/>
                    </a:lnTo>
                    <a:lnTo>
                      <a:pt x="395391" y="693121"/>
                    </a:lnTo>
                    <a:lnTo>
                      <a:pt x="348149" y="696299"/>
                    </a:lnTo>
                    <a:lnTo>
                      <a:pt x="300908" y="693121"/>
                    </a:lnTo>
                    <a:lnTo>
                      <a:pt x="255597" y="683863"/>
                    </a:lnTo>
                    <a:lnTo>
                      <a:pt x="212634" y="668940"/>
                    </a:lnTo>
                    <a:lnTo>
                      <a:pt x="172431" y="648767"/>
                    </a:lnTo>
                    <a:lnTo>
                      <a:pt x="135405" y="623758"/>
                    </a:lnTo>
                    <a:lnTo>
                      <a:pt x="101970" y="594329"/>
                    </a:lnTo>
                    <a:lnTo>
                      <a:pt x="72541" y="560894"/>
                    </a:lnTo>
                    <a:lnTo>
                      <a:pt x="47532" y="523867"/>
                    </a:lnTo>
                    <a:lnTo>
                      <a:pt x="27359" y="483665"/>
                    </a:lnTo>
                    <a:lnTo>
                      <a:pt x="12436" y="440702"/>
                    </a:lnTo>
                    <a:lnTo>
                      <a:pt x="3178" y="395391"/>
                    </a:lnTo>
                    <a:lnTo>
                      <a:pt x="0" y="348149"/>
                    </a:lnTo>
                    <a:close/>
                  </a:path>
                </a:pathLst>
              </a:custGeom>
              <a:ln w="2857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1252" y="1753835"/>
              <a:ext cx="613724" cy="39054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E3547-9309-1F55-C217-359410207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92" y="1876998"/>
            <a:ext cx="2123979" cy="9070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BFFE-7986-854C-D720-B0ACBAD4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98E1C03-BC90-9866-53D2-B00E158DA0E1}"/>
              </a:ext>
            </a:extLst>
          </p:cNvPr>
          <p:cNvGrpSpPr/>
          <p:nvPr/>
        </p:nvGrpSpPr>
        <p:grpSpPr>
          <a:xfrm>
            <a:off x="0" y="0"/>
            <a:ext cx="9144019" cy="5143503"/>
            <a:chOff x="0" y="0"/>
            <a:chExt cx="9144019" cy="5143503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BFB9D9EA-42A2-8EDD-431D-48941551B8D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38E26BD-EFA6-896C-E806-7746AFDA4E3C}"/>
                </a:ext>
              </a:extLst>
            </p:cNvPr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5E851D8A-42C2-04B6-D508-39EADF2B2E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5A9BE873-CD5A-8741-4AB7-86AA2E94E1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3027" y="6828"/>
            <a:ext cx="281432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2E4B75"/>
                </a:solidFill>
              </a:rPr>
              <a:t>Architecture</a:t>
            </a:r>
            <a:br>
              <a:rPr lang="en-US" dirty="0">
                <a:solidFill>
                  <a:srgbClr val="2E4B75"/>
                </a:solidFill>
              </a:rPr>
            </a:br>
            <a:r>
              <a:rPr lang="en-US" dirty="0">
                <a:solidFill>
                  <a:srgbClr val="2E4B75"/>
                </a:solidFill>
              </a:rPr>
              <a:t>One to Many</a:t>
            </a:r>
            <a:endParaRPr spc="40" dirty="0">
              <a:solidFill>
                <a:srgbClr val="2E4B75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CCAFBAF-C6AC-3EB3-4813-A14555F98587}"/>
              </a:ext>
            </a:extLst>
          </p:cNvPr>
          <p:cNvSpPr txBox="1"/>
          <p:nvPr/>
        </p:nvSpPr>
        <p:spPr>
          <a:xfrm>
            <a:off x="7103811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1959" marR="313690" lvl="0" indent="11048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Inventory Management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755C7ED-CC72-10CA-A043-78DAF391F78B}"/>
              </a:ext>
            </a:extLst>
          </p:cNvPr>
          <p:cNvSpPr txBox="1"/>
          <p:nvPr/>
        </p:nvSpPr>
        <p:spPr>
          <a:xfrm>
            <a:off x="5385199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3865" marR="436245" lvl="0" indent="92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QR</a:t>
            </a:r>
            <a:r>
              <a:rPr kumimoji="0" sz="1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Code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Integration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Box 47">
            <a:extLst>
              <a:ext uri="{FF2B5EF4-FFF2-40B4-BE49-F238E27FC236}">
                <a16:creationId xmlns:a16="http://schemas.microsoft.com/office/drawing/2014/main" id="{060ADE21-3058-7131-BC62-663B2C6CE3C0}"/>
              </a:ext>
            </a:extLst>
          </p:cNvPr>
          <p:cNvSpPr txBox="1"/>
          <p:nvPr/>
        </p:nvSpPr>
        <p:spPr>
          <a:xfrm>
            <a:off x="5658269" y="1438379"/>
            <a:ext cx="3396010" cy="309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086" rtl="0">
              <a:lnSpc>
                <a:spcPts val="1260"/>
              </a:lnSpc>
              <a:defRPr/>
            </a:pPr>
            <a:r>
              <a:rPr lang="en-US" sz="1350" b="1" u="sng" kern="1200" dirty="0">
                <a:solidFill>
                  <a:srgbClr val="F7F7F7">
                    <a:lumMod val="10000"/>
                  </a:srgbClr>
                </a:solidFill>
                <a:latin typeface="DM Sans Bold"/>
                <a:ea typeface="+mn-ea"/>
                <a:cs typeface="Arial"/>
                <a:sym typeface="Arial"/>
              </a:rPr>
              <a:t>AssetSkout Management Functions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Sourcing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Procurement Lifecycle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Vender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Warranty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Technology Inventory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Fleet- Enterprise Inventory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Inventory Maintenance Tracking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Inventory Work Order Tracking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 Commissioning- Decommissioning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 Provisioning and Prioritization</a:t>
            </a:r>
            <a:endParaRPr lang="en-US" sz="105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QR Code Generation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Location Mapping 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Operational Security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Risk &amp; Value Rationalization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Auditable Workflow for Asset Lifecycle</a:t>
            </a:r>
          </a:p>
          <a:p>
            <a:pPr marL="194261" lvl="1" indent="-97131" algn="l" defTabSz="457086" rtl="0">
              <a:lnSpc>
                <a:spcPts val="1260"/>
              </a:lnSpc>
              <a:spcBef>
                <a:spcPct val="0"/>
              </a:spcBef>
              <a:buFont typeface="Arial"/>
              <a:buChar char="•"/>
              <a:defRPr/>
            </a:pPr>
            <a:endParaRPr lang="en-US" sz="900" kern="1200" dirty="0">
              <a:solidFill>
                <a:srgbClr val="F7F7F7">
                  <a:lumMod val="10000"/>
                </a:srgbClr>
              </a:solidFill>
              <a:latin typeface="DM Sans Bold"/>
              <a:ea typeface="+mn-ea"/>
              <a:cs typeface="Arial"/>
              <a:sym typeface="Arial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ABF1A9E9-C801-B69F-18BB-E1FF28D0899C}"/>
              </a:ext>
            </a:extLst>
          </p:cNvPr>
          <p:cNvSpPr txBox="1"/>
          <p:nvPr/>
        </p:nvSpPr>
        <p:spPr>
          <a:xfrm>
            <a:off x="2820760" y="427443"/>
            <a:ext cx="6181958" cy="27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086" rtl="0">
              <a:lnSpc>
                <a:spcPts val="2255"/>
              </a:lnSpc>
              <a:spcBef>
                <a:spcPct val="0"/>
              </a:spcBef>
              <a:defRPr/>
            </a:pPr>
            <a:r>
              <a:rPr lang="en-US" sz="1600" b="1" kern="1200" dirty="0">
                <a:solidFill>
                  <a:schemeClr val="tx2">
                    <a:lumMod val="75000"/>
                  </a:schemeClr>
                </a:solidFill>
                <a:latin typeface="DM Sans Bold"/>
                <a:ea typeface="+mn-ea"/>
                <a:cs typeface="Arial"/>
                <a:sym typeface="Arial"/>
              </a:rPr>
              <a:t>One ServiceNow Instance | Many Asset Management Solutions</a:t>
            </a: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40DD2592-6010-33CF-3122-D7D6951BBC80}"/>
              </a:ext>
            </a:extLst>
          </p:cNvPr>
          <p:cNvSpPr txBox="1"/>
          <p:nvPr/>
        </p:nvSpPr>
        <p:spPr>
          <a:xfrm>
            <a:off x="269684" y="1286542"/>
            <a:ext cx="5102153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086" rtl="0">
              <a:lnSpc>
                <a:spcPts val="1260"/>
              </a:lnSpc>
              <a:defRPr/>
            </a:pPr>
            <a:r>
              <a:rPr lang="en-US" sz="1350" b="1" u="sng" kern="1200" dirty="0" err="1">
                <a:solidFill>
                  <a:srgbClr val="F7F7F7">
                    <a:lumMod val="10000"/>
                  </a:srgbClr>
                </a:solidFill>
                <a:latin typeface="DM Sans Bold"/>
                <a:ea typeface="+mn-ea"/>
                <a:cs typeface="Arial"/>
                <a:sym typeface="Arial"/>
              </a:rPr>
              <a:t>AssetSkoutSMB</a:t>
            </a:r>
            <a:r>
              <a:rPr lang="en-US" sz="1350" b="1" u="sng" kern="1200" dirty="0">
                <a:solidFill>
                  <a:srgbClr val="F7F7F7">
                    <a:lumMod val="10000"/>
                  </a:srgbClr>
                </a:solidFill>
                <a:latin typeface="DM Sans Bold"/>
                <a:ea typeface="+mn-ea"/>
                <a:cs typeface="Arial"/>
                <a:sym typeface="Arial"/>
              </a:rPr>
              <a:t> </a:t>
            </a:r>
            <a:r>
              <a:rPr lang="en-US" sz="1200" b="1" u="sng" kern="1200" dirty="0">
                <a:solidFill>
                  <a:srgbClr val="F7F7F7">
                    <a:lumMod val="10000"/>
                  </a:srgbClr>
                </a:solidFill>
                <a:latin typeface="DM Sans Bold"/>
                <a:ea typeface="+mn-ea"/>
                <a:cs typeface="Arial"/>
                <a:sym typeface="Arial"/>
              </a:rPr>
              <a:t>(&lt;5,000 Employees)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Buy It- Amazon Business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Procurement Manager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Asset Manager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Fleet Manager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Maps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QR Code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Core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endParaRPr lang="en-US" sz="120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algn="l" defTabSz="685800" rtl="0">
              <a:defRPr/>
            </a:pPr>
            <a:r>
              <a:rPr lang="en-US" sz="1500" b="1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AssetSkout Enterprise </a:t>
            </a:r>
            <a:r>
              <a:rPr lang="en-US" sz="1050" b="1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(Current &amp; Non- Current SN Subscribers &gt; 5,000 Employees)</a:t>
            </a:r>
          </a:p>
          <a:p>
            <a:pPr marL="214313" indent="-214313" algn="l" defTabSz="685800" rtl="0">
              <a:buFont typeface="Wingdings" pitchFamily="2" charset="2"/>
              <a:buChar char="§"/>
              <a:defRPr/>
            </a:pPr>
            <a:r>
              <a:rPr lang="en-US" sz="1200" kern="1200" dirty="0" err="1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AssetSkoutSMB</a:t>
            </a:r>
            <a:endParaRPr lang="en-US" sz="120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marL="214313" indent="-214313" algn="l" defTabSz="685800" rtl="0">
              <a:buFont typeface="Wingdings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Cyber Manager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  Data Tools </a:t>
            </a:r>
          </a:p>
          <a:p>
            <a:pPr algn="l" defTabSz="685800" rtl="0">
              <a:defRPr/>
            </a:pPr>
            <a:endParaRPr lang="en-US" sz="120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algn="l" defTabSz="685800" rtl="0">
              <a:defRPr/>
            </a:pPr>
            <a:r>
              <a:rPr lang="en-US" sz="1500" b="1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AssetSkout Enterprise Plus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 err="1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AssetSkoutSMB</a:t>
            </a:r>
            <a:endParaRPr lang="en-US" sz="120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 err="1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AssetSkout</a:t>
            </a: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 Enterprise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200" kern="1200" dirty="0">
                <a:solidFill>
                  <a:srgbClr val="F7F7F7">
                    <a:lumMod val="10000"/>
                  </a:srgbClr>
                </a:solidFill>
                <a:latin typeface="Muli ExtraLight"/>
                <a:ea typeface="+mn-ea"/>
                <a:cs typeface="+mn-cs"/>
              </a:rPr>
              <a:t>Stave Normalization </a:t>
            </a:r>
            <a:endParaRPr lang="en-US" sz="900" kern="1200" dirty="0">
              <a:solidFill>
                <a:srgbClr val="F7F7F7">
                  <a:lumMod val="10000"/>
                </a:srgbClr>
              </a:solidFill>
              <a:latin typeface="DM Sans Bold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57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EABA-DEB7-968B-2955-0E355B805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227D368-D593-9222-93FC-21D7167E18C9}"/>
              </a:ext>
            </a:extLst>
          </p:cNvPr>
          <p:cNvGrpSpPr/>
          <p:nvPr/>
        </p:nvGrpSpPr>
        <p:grpSpPr>
          <a:xfrm>
            <a:off x="0" y="0"/>
            <a:ext cx="9144019" cy="5143503"/>
            <a:chOff x="0" y="0"/>
            <a:chExt cx="9144019" cy="5143503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6DD2BB35-BAB6-D006-592F-B46EF6C29D2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5F6373D-4115-7D14-8736-A870FE803367}"/>
                </a:ext>
              </a:extLst>
            </p:cNvPr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7AEEC43-3928-CF62-956D-893B42D4CE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5DB8C71C-7E93-600A-78C3-96DF989D40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80690"/>
            <a:ext cx="3505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2E4B75"/>
                </a:solidFill>
              </a:rPr>
              <a:t>AssetSkout Implementation Pricing</a:t>
            </a:r>
            <a:endParaRPr spc="40" dirty="0">
              <a:solidFill>
                <a:srgbClr val="2E4B75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E15BAB8-6694-9736-34FE-242EED6B4DD2}"/>
              </a:ext>
            </a:extLst>
          </p:cNvPr>
          <p:cNvSpPr txBox="1"/>
          <p:nvPr/>
        </p:nvSpPr>
        <p:spPr>
          <a:xfrm>
            <a:off x="7103811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1959" marR="313690" lvl="0" indent="11048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Inventory Management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F356BBE-1A5E-7A1F-161C-3D4552700987}"/>
              </a:ext>
            </a:extLst>
          </p:cNvPr>
          <p:cNvSpPr txBox="1"/>
          <p:nvPr/>
        </p:nvSpPr>
        <p:spPr>
          <a:xfrm>
            <a:off x="5385199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3865" marR="436245" lvl="0" indent="92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QR</a:t>
            </a:r>
            <a:r>
              <a:rPr kumimoji="0" sz="1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Code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Integration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F441A-ED08-9E24-F090-90C8C80FCB5E}"/>
              </a:ext>
            </a:extLst>
          </p:cNvPr>
          <p:cNvGraphicFramePr>
            <a:graphicFrameLocks noGrp="1"/>
          </p:cNvGraphicFramePr>
          <p:nvPr/>
        </p:nvGraphicFramePr>
        <p:xfrm>
          <a:off x="123260" y="1062320"/>
          <a:ext cx="8910013" cy="3740573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435471">
                        <a:shade val="51000"/>
                        <a:satMod val="130000"/>
                      </a:srgbClr>
                    </a:gs>
                    <a:gs pos="80000">
                      <a:srgbClr val="435471">
                        <a:shade val="93000"/>
                        <a:satMod val="130000"/>
                      </a:srgbClr>
                    </a:gs>
                    <a:gs pos="100000">
                      <a:srgbClr val="435471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1757228">
                  <a:extLst>
                    <a:ext uri="{9D8B030D-6E8A-4147-A177-3AD203B41FA5}">
                      <a16:colId xmlns:a16="http://schemas.microsoft.com/office/drawing/2014/main" val="779632120"/>
                    </a:ext>
                  </a:extLst>
                </a:gridCol>
                <a:gridCol w="2279264">
                  <a:extLst>
                    <a:ext uri="{9D8B030D-6E8A-4147-A177-3AD203B41FA5}">
                      <a16:colId xmlns:a16="http://schemas.microsoft.com/office/drawing/2014/main" val="2847483028"/>
                    </a:ext>
                  </a:extLst>
                </a:gridCol>
                <a:gridCol w="2245642">
                  <a:extLst>
                    <a:ext uri="{9D8B030D-6E8A-4147-A177-3AD203B41FA5}">
                      <a16:colId xmlns:a16="http://schemas.microsoft.com/office/drawing/2014/main" val="3552627726"/>
                    </a:ext>
                  </a:extLst>
                </a:gridCol>
                <a:gridCol w="2627879">
                  <a:extLst>
                    <a:ext uri="{9D8B030D-6E8A-4147-A177-3AD203B41FA5}">
                      <a16:colId xmlns:a16="http://schemas.microsoft.com/office/drawing/2014/main" val="1483711452"/>
                    </a:ext>
                  </a:extLst>
                </a:gridCol>
              </a:tblGrid>
              <a:tr h="20977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Package Name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907" marR="4907" marT="4907" marB="0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 (OOTB) included </a:t>
                      </a:r>
                      <a:endParaRPr lang="en-US" sz="1200" b="0" i="1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Growth Accelerator ($5,800) *</a:t>
                      </a:r>
                      <a:endParaRPr lang="en-US" sz="1200" b="0" i="1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Enterprise Transformation</a:t>
                      </a:r>
                      <a:endParaRPr lang="en-US" sz="1200" b="0" i="1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562565"/>
                  </a:ext>
                </a:extLst>
              </a:tr>
              <a:tr h="12090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High Level Inclusion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907" marR="4907" marT="4907" marB="0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ctr"/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Out of the Box Application Setup</a:t>
                      </a:r>
                      <a:endParaRPr lang="en-US" sz="9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0" indent="0" algn="l" fontAlgn="ctr">
                        <a:buClrTx/>
                        <a:buFont typeface="Arial" panose="020B0604020202020204" pitchFamily="34" charset="0"/>
                        <a:buNone/>
                      </a:pPr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 functions, </a:t>
                      </a:r>
                      <a:r>
                        <a:rPr lang="en-US" sz="14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+</a:t>
                      </a:r>
                      <a:br>
                        <a:rPr lang="en-US" sz="9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</a:t>
                      </a: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Advanced field types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Moderate Scripting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Business rules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Workflow design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approvals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notifications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Email notifications</a:t>
                      </a:r>
                      <a:endParaRPr lang="en-US" sz="9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t"/>
                      <a:r>
                        <a:rPr lang="en-US" sz="11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Growth Accelerator functions +</a:t>
                      </a:r>
                      <a:br>
                        <a:rPr lang="en-US" sz="11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</a:t>
                      </a: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Custom UI elements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API integration</a:t>
                      </a:r>
                      <a:b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- Other Application integrations (Need Scope)</a:t>
                      </a:r>
                      <a:endParaRPr lang="en-US" sz="9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1531"/>
                  </a:ext>
                </a:extLst>
              </a:tr>
              <a:tr h="187787">
                <a:tc gridSpan="4"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Features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4907" marB="0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44909"/>
                  </a:ext>
                </a:extLst>
              </a:tr>
              <a:tr h="22621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Stave App Setup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Basic Stave app setup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Comprehensive Stave app setup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In-depth Stave app customization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252517"/>
                  </a:ext>
                </a:extLst>
              </a:tr>
              <a:tr h="43050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Workflow Implementation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Up to 3 core workflows configured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Up to 5 complex workflows configured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Custom workflow development and implementation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74055"/>
                  </a:ext>
                </a:extLst>
              </a:tr>
              <a:tr h="43050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Roles &amp; Permissions Setup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user roles and permissions established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Detailed user roles and permissions configured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Granular user roles, permissions, and access controls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205894"/>
                  </a:ext>
                </a:extLst>
              </a:tr>
              <a:tr h="22621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Integrations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Integration with 1 existing system 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Integration with multiple complex systems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44539"/>
                  </a:ext>
                </a:extLst>
              </a:tr>
              <a:tr h="27349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Training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Basic Stave app and ServiceNow user training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Comprehensive Stave app and ServiceNow admin &amp; user training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Enterprise-level Stave app and ServiceNow admin &amp; user training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7894"/>
                  </a:ext>
                </a:extLst>
              </a:tr>
              <a:tr h="27349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Reporting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Basic reporting configuration for pre-built (OOB) Stave dashboards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2 Custom dashboards with drill-down capabilities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Advanced reporting configuration with custom reports and data visualizations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472081"/>
                  </a:ext>
                </a:extLst>
              </a:tr>
              <a:tr h="27349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Support</a:t>
                      </a:r>
                      <a:endParaRPr lang="en-US" sz="1200" b="1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Bronze Support Package</a:t>
                      </a: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Silver Support Package 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lt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Platinum Support (24 X 7)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7" marR="4907" marT="9813" marB="9813" anchor="b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4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14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66327-C467-DE95-13B5-7B05D7608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DEECAE4C-349F-A162-6F7D-928758F73E7C}"/>
              </a:ext>
            </a:extLst>
          </p:cNvPr>
          <p:cNvGrpSpPr/>
          <p:nvPr/>
        </p:nvGrpSpPr>
        <p:grpSpPr>
          <a:xfrm>
            <a:off x="0" y="0"/>
            <a:ext cx="9144019" cy="5143503"/>
            <a:chOff x="0" y="0"/>
            <a:chExt cx="9144019" cy="5143503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1AB89E5-F873-32F3-52EB-83F6C1DB7E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F5F16AD-FEC6-CD8D-D51A-DF5B55BAB24A}"/>
                </a:ext>
              </a:extLst>
            </p:cNvPr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5BA1BB9-5DD6-653D-2509-0E4B2A1B844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1E7DB8AD-7A4D-C71F-1FBE-0A7AB1C15A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111298"/>
            <a:ext cx="32004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2E4B75"/>
                </a:solidFill>
              </a:rPr>
              <a:t>AssetSkout Implementation</a:t>
            </a:r>
            <a:endParaRPr spc="40" dirty="0">
              <a:solidFill>
                <a:srgbClr val="2E4B75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108D08C-9D38-FD52-3B2C-BA4974915E91}"/>
              </a:ext>
            </a:extLst>
          </p:cNvPr>
          <p:cNvSpPr txBox="1"/>
          <p:nvPr/>
        </p:nvSpPr>
        <p:spPr>
          <a:xfrm>
            <a:off x="7103811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1959" marR="313690" lvl="0" indent="11048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Inventory Management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091CC1B-97EB-5F21-0D00-0A6171C49306}"/>
              </a:ext>
            </a:extLst>
          </p:cNvPr>
          <p:cNvSpPr txBox="1"/>
          <p:nvPr/>
        </p:nvSpPr>
        <p:spPr>
          <a:xfrm>
            <a:off x="5385199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3865" marR="436245" lvl="0" indent="92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QR</a:t>
            </a:r>
            <a:r>
              <a:rPr kumimoji="0" sz="1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Code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Integration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AAB4FC-C5D6-370F-B1AF-2C75C9D23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24639"/>
              </p:ext>
            </p:extLst>
          </p:nvPr>
        </p:nvGraphicFramePr>
        <p:xfrm>
          <a:off x="152400" y="1073048"/>
          <a:ext cx="8839200" cy="3768066"/>
        </p:xfrm>
        <a:graphic>
          <a:graphicData uri="http://schemas.openxmlformats.org/drawingml/2006/table">
            <a:tbl>
              <a:tblPr/>
              <a:tblGrid>
                <a:gridCol w="2237345">
                  <a:extLst>
                    <a:ext uri="{9D8B030D-6E8A-4147-A177-3AD203B41FA5}">
                      <a16:colId xmlns:a16="http://schemas.microsoft.com/office/drawing/2014/main" val="3124756308"/>
                    </a:ext>
                  </a:extLst>
                </a:gridCol>
                <a:gridCol w="4842546">
                  <a:extLst>
                    <a:ext uri="{9D8B030D-6E8A-4147-A177-3AD203B41FA5}">
                      <a16:colId xmlns:a16="http://schemas.microsoft.com/office/drawing/2014/main" val="2405146625"/>
                    </a:ext>
                  </a:extLst>
                </a:gridCol>
                <a:gridCol w="1759309">
                  <a:extLst>
                    <a:ext uri="{9D8B030D-6E8A-4147-A177-3AD203B41FA5}">
                      <a16:colId xmlns:a16="http://schemas.microsoft.com/office/drawing/2014/main" val="3084634233"/>
                    </a:ext>
                  </a:extLst>
                </a:gridCol>
              </a:tblGrid>
              <a:tr h="17737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Stage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 anchor="b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0" algn="ctr" defTabSz="987494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Actions Included</a:t>
                      </a:r>
                    </a:p>
                  </a:txBody>
                  <a:tcPr marL="4617" marR="4617" marT="9234" marB="9234" anchor="ctr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marL="0" algn="ctr" defTabSz="987494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 Name</a:t>
                      </a:r>
                    </a:p>
                  </a:txBody>
                  <a:tcPr marL="4617" marR="4617" marT="9234" marB="9234" anchor="b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975765"/>
                  </a:ext>
                </a:extLst>
              </a:tr>
              <a:tr h="154453">
                <a:tc rowSpan="4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Discovery &amp; Planning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Gather requirements (i.e. procurement, inventory, and risk management needs)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09699"/>
                  </a:ext>
                </a:extLst>
              </a:tr>
              <a:tr h="1371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56" marR="6156" marT="12312" marB="123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Define user roles and access permissions.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070333"/>
                  </a:ext>
                </a:extLst>
              </a:tr>
              <a:tr h="1371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56" marR="6156" marT="12312" marB="123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Identify the system for integration.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765401"/>
                  </a:ext>
                </a:extLst>
              </a:tr>
              <a:tr h="23205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Schedule training sessions.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900656"/>
                  </a:ext>
                </a:extLst>
              </a:tr>
              <a:tr h="25793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Stave App Configuration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Configure core Stave app modules for purchase orders, vendor management, and basic stock control.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6729"/>
                  </a:ext>
                </a:extLst>
              </a:tr>
              <a:tr h="13710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Set up essential data fields and workflows.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187643"/>
                  </a:ext>
                </a:extLst>
              </a:tr>
              <a:tr h="25793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Workflow Implementation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Develop and configure a limited number of workflows (e.g., purchase order approvals, vendor onboarding, inventory reordering).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665234"/>
                  </a:ext>
                </a:extLst>
              </a:tr>
              <a:tr h="13710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Test and refine workflows for optimal functionality.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827"/>
                  </a:ext>
                </a:extLst>
              </a:tr>
              <a:tr h="25793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User Roles &amp; Permissions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Create essential user roles (e.g., Buyer, Approver) with basic permissions aligned with their designated tasks.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029639"/>
                  </a:ext>
                </a:extLst>
              </a:tr>
              <a:tr h="13710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Assign users to appropriate roles within the Stave app.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Essential Launch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067082"/>
                  </a:ext>
                </a:extLst>
              </a:tr>
              <a:tr h="257933">
                <a:tc row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System Integration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Establish a basic integration between Stave and your chosen system (e.g., ERP).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Growth Accelerator, Enterprise Transformation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06680"/>
                  </a:ext>
                </a:extLst>
              </a:tr>
              <a:tr h="2579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Configure data mapping for seamless data exchange.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Growth Accelerator, Enterprise Transformation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657620"/>
                  </a:ext>
                </a:extLst>
              </a:tr>
              <a:tr h="25793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Test the integration to ensure data consistency.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Growth Accelerator, Enterprise Transformation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16425"/>
                  </a:ext>
                </a:extLst>
              </a:tr>
              <a:tr h="25793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Training &amp; Knowledge Transfer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Conduct introductory training sessions for your team on Stave app functionalities and ServiceNow navigation.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206328"/>
                  </a:ext>
                </a:extLst>
              </a:tr>
              <a:tr h="24166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Provide training materials and resources for ongoing reference.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82503"/>
                  </a:ext>
                </a:extLst>
              </a:tr>
              <a:tr h="137101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Go-Live &amp; Support</a:t>
                      </a:r>
                    </a:p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5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Launch the Stave app on ServiceNow for your team's use.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7359"/>
                  </a:ext>
                </a:extLst>
              </a:tr>
              <a:tr h="25793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56" marR="6156" marT="12312" marB="12312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* Provide a limited number of post-implementation support tickets for initial troubleshooting.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Open Sans Condensed Light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All Packages</a:t>
                      </a:r>
                      <a:endParaRPr lang="en-US" sz="8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17" marR="4617" marT="9234" marB="9234">
                    <a:lnL w="12700" cmpd="sng">
                      <a:solidFill>
                        <a:srgbClr val="F7F7F7"/>
                      </a:solidFill>
                    </a:lnL>
                    <a:lnR w="12700" cmpd="sng">
                      <a:solidFill>
                        <a:srgbClr val="F7F7F7"/>
                      </a:solidFill>
                    </a:lnR>
                    <a:lnT w="12700" cmpd="sng">
                      <a:solidFill>
                        <a:srgbClr val="F7F7F7"/>
                      </a:solidFill>
                    </a:lnT>
                    <a:lnB w="12700" cmpd="sng">
                      <a:solidFill>
                        <a:srgbClr val="F7F7F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43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39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1C33E7-D4B7-1E09-6C9B-4CCDBCCF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">
            <a:extLst>
              <a:ext uri="{FF2B5EF4-FFF2-40B4-BE49-F238E27FC236}">
                <a16:creationId xmlns:a16="http://schemas.microsoft.com/office/drawing/2014/main" id="{FD029B1E-9A3F-EAB4-E5FE-09DB6B292B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DA30C284-98F9-0999-8A62-4A3F673C67B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A93A8CD-87E2-22D7-39D5-A9A004AABF39}"/>
              </a:ext>
            </a:extLst>
          </p:cNvPr>
          <p:cNvSpPr/>
          <p:nvPr/>
        </p:nvSpPr>
        <p:spPr>
          <a:xfrm>
            <a:off x="175" y="4887599"/>
            <a:ext cx="9144000" cy="255904"/>
          </a:xfrm>
          <a:custGeom>
            <a:avLst/>
            <a:gdLst/>
            <a:ahLst/>
            <a:cxnLst/>
            <a:rect l="l" t="t" r="r" b="b"/>
            <a:pathLst>
              <a:path w="9144000" h="255904">
                <a:moveTo>
                  <a:pt x="0" y="255900"/>
                </a:moveTo>
                <a:lnTo>
                  <a:pt x="0" y="0"/>
                </a:lnTo>
                <a:lnTo>
                  <a:pt x="9143824" y="0"/>
                </a:lnTo>
                <a:lnTo>
                  <a:pt x="9143824" y="255899"/>
                </a:lnTo>
                <a:lnTo>
                  <a:pt x="0" y="255900"/>
                </a:lnTo>
                <a:close/>
              </a:path>
            </a:pathLst>
          </a:custGeom>
          <a:solidFill>
            <a:srgbClr val="585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EA5ADECF-E0DA-5467-1427-3837D19DFD1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93EC6-02BF-2A8D-91AD-2A3B79926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287" y="560894"/>
            <a:ext cx="4810874" cy="2057400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60109966-9B87-A66E-089C-8AF8C35F3E3E}"/>
              </a:ext>
            </a:extLst>
          </p:cNvPr>
          <p:cNvSpPr txBox="1"/>
          <p:nvPr/>
        </p:nvSpPr>
        <p:spPr>
          <a:xfrm>
            <a:off x="3020769" y="2618294"/>
            <a:ext cx="2581910" cy="95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Ready to Grow Up?</a:t>
            </a:r>
            <a:endParaRPr sz="2000" dirty="0">
              <a:latin typeface="Arial"/>
              <a:cs typeface="Arial"/>
            </a:endParaRPr>
          </a:p>
          <a:p>
            <a:pPr marL="12700" marR="18415" algn="ctr">
              <a:lnSpc>
                <a:spcPct val="114999"/>
              </a:lnSpc>
              <a:spcBef>
                <a:spcPts val="1305"/>
              </a:spcBef>
            </a:pPr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Book a Demo Today! </a:t>
            </a:r>
          </a:p>
          <a:p>
            <a:pPr marL="12700" marR="18415" algn="ctr">
              <a:lnSpc>
                <a:spcPct val="114999"/>
              </a:lnSpc>
              <a:spcBef>
                <a:spcPts val="1305"/>
              </a:spcBef>
            </a:pPr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Contact our sales team at </a:t>
            </a:r>
            <a:r>
              <a:rPr lang="en-US" sz="900" dirty="0">
                <a:solidFill>
                  <a:srgbClr val="FFFF00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sales@staveapps.com</a:t>
            </a:r>
            <a:r>
              <a:rPr lang="en-US" sz="9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sz="9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4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4" y="0"/>
            <a:ext cx="9135745" cy="5143500"/>
            <a:chOff x="8274" y="0"/>
            <a:chExt cx="9135745" cy="5143500"/>
          </a:xfrm>
        </p:grpSpPr>
        <p:sp>
          <p:nvSpPr>
            <p:cNvPr id="3" name="object 3"/>
            <p:cNvSpPr/>
            <p:nvPr/>
          </p:nvSpPr>
          <p:spPr>
            <a:xfrm>
              <a:off x="7147825" y="0"/>
              <a:ext cx="1996439" cy="4887595"/>
            </a:xfrm>
            <a:custGeom>
              <a:avLst/>
              <a:gdLst/>
              <a:ahLst/>
              <a:cxnLst/>
              <a:rect l="l" t="t" r="r" b="b"/>
              <a:pathLst>
                <a:path w="1996440" h="4887595">
                  <a:moveTo>
                    <a:pt x="0" y="4887599"/>
                  </a:moveTo>
                  <a:lnTo>
                    <a:pt x="1996175" y="4887599"/>
                  </a:lnTo>
                  <a:lnTo>
                    <a:pt x="1996175" y="0"/>
                  </a:lnTo>
                  <a:lnTo>
                    <a:pt x="0" y="0"/>
                  </a:lnTo>
                  <a:lnTo>
                    <a:pt x="0" y="4887599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74" y="4887600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8024" y="428874"/>
              <a:ext cx="2826874" cy="39868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649" y="2109675"/>
              <a:ext cx="1323299" cy="1317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8875" y="2109675"/>
              <a:ext cx="1323299" cy="13172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2100" y="2109675"/>
              <a:ext cx="1323299" cy="13172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8912" y="2002699"/>
              <a:ext cx="1943735" cy="2613660"/>
            </a:xfrm>
            <a:custGeom>
              <a:avLst/>
              <a:gdLst/>
              <a:ahLst/>
              <a:cxnLst/>
              <a:rect l="l" t="t" r="r" b="b"/>
              <a:pathLst>
                <a:path w="1943735" h="2613660">
                  <a:moveTo>
                    <a:pt x="0" y="0"/>
                  </a:moveTo>
                  <a:lnTo>
                    <a:pt x="0" y="2613299"/>
                  </a:lnTo>
                </a:path>
                <a:path w="1943735" h="2613660">
                  <a:moveTo>
                    <a:pt x="1943224" y="0"/>
                  </a:moveTo>
                  <a:lnTo>
                    <a:pt x="1943224" y="2613299"/>
                  </a:lnTo>
                </a:path>
              </a:pathLst>
            </a:custGeom>
            <a:ln w="9524">
              <a:solidFill>
                <a:srgbClr val="02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2212" y="186900"/>
              <a:ext cx="1618999" cy="16189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85475" y="3566331"/>
            <a:ext cx="1282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034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Experts</a:t>
            </a:r>
            <a:r>
              <a:rPr sz="900" b="1" spc="2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in</a:t>
            </a:r>
            <a:r>
              <a:rPr sz="900" b="1" spc="3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1A1A1A"/>
                </a:solidFill>
                <a:latin typeface="Arial"/>
                <a:cs typeface="Arial"/>
              </a:rPr>
              <a:t>asset </a:t>
            </a: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lifecycle</a:t>
            </a:r>
            <a:r>
              <a:rPr sz="900" b="1" spc="4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1A1A1A"/>
                </a:solidFill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48823" y="3566330"/>
            <a:ext cx="1728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0"/>
              </a:spcBef>
            </a:pPr>
            <a:r>
              <a:rPr sz="900" b="1" spc="10" dirty="0">
                <a:solidFill>
                  <a:srgbClr val="1A1A1A"/>
                </a:solidFill>
                <a:latin typeface="Arial"/>
                <a:cs typeface="Arial"/>
              </a:rPr>
              <a:t>ServiceNow</a:t>
            </a:r>
            <a:r>
              <a:rPr sz="900" b="1" spc="3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1A1A1A"/>
                </a:solidFill>
                <a:latin typeface="Arial"/>
                <a:cs typeface="Arial"/>
              </a:rPr>
              <a:t>Elite</a:t>
            </a:r>
            <a:r>
              <a:rPr sz="900" b="1" spc="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1A1A1A"/>
                </a:solidFill>
                <a:latin typeface="Arial"/>
                <a:cs typeface="Arial"/>
              </a:rPr>
              <a:t>Partner</a:t>
            </a:r>
            <a:r>
              <a:rPr sz="900" b="1" spc="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1A1A1A"/>
                </a:solidFill>
                <a:latin typeface="Arial"/>
                <a:cs typeface="Arial"/>
              </a:rPr>
              <a:t>with </a:t>
            </a:r>
            <a:r>
              <a:rPr sz="900" b="1" spc="10" dirty="0">
                <a:solidFill>
                  <a:srgbClr val="1A1A1A"/>
                </a:solidFill>
                <a:latin typeface="Arial"/>
                <a:cs typeface="Arial"/>
              </a:rPr>
              <a:t>deep</a:t>
            </a:r>
            <a:r>
              <a:rPr sz="900" b="1" spc="10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1A1A1A"/>
                </a:solidFill>
                <a:latin typeface="Arial"/>
                <a:cs typeface="Arial"/>
              </a:rPr>
              <a:t>integration</a:t>
            </a:r>
            <a:r>
              <a:rPr sz="900" b="1" spc="10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1A1A1A"/>
                </a:solidFill>
                <a:latin typeface="Arial"/>
                <a:cs typeface="Arial"/>
              </a:rPr>
              <a:t>knowledge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29693" y="3535470"/>
            <a:ext cx="1481455" cy="34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244">
              <a:lnSpc>
                <a:spcPct val="114999"/>
              </a:lnSpc>
              <a:spcBef>
                <a:spcPts val="100"/>
              </a:spcBef>
            </a:pP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Extensive</a:t>
            </a:r>
            <a:r>
              <a:rPr sz="900" b="1" spc="9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experience</a:t>
            </a:r>
            <a:r>
              <a:rPr sz="900" b="1" spc="9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1A1A1A"/>
                </a:solidFill>
                <a:latin typeface="Arial"/>
                <a:cs typeface="Arial"/>
              </a:rPr>
              <a:t>in </a:t>
            </a:r>
            <a:r>
              <a:rPr sz="900" b="1" dirty="0">
                <a:solidFill>
                  <a:srgbClr val="1A1A1A"/>
                </a:solidFill>
                <a:latin typeface="Arial"/>
                <a:cs typeface="Arial"/>
              </a:rPr>
              <a:t>enterprise-level</a:t>
            </a:r>
            <a:r>
              <a:rPr sz="900" b="1" spc="30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1A1A1A"/>
                </a:solidFill>
                <a:latin typeface="Arial"/>
                <a:cs typeface="Arial"/>
              </a:rPr>
              <a:t>solutions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8675" y="405613"/>
            <a:ext cx="4126865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>
                <a:solidFill>
                  <a:srgbClr val="0299FF"/>
                </a:solidFill>
              </a:rPr>
              <a:t>Who</a:t>
            </a:r>
            <a:r>
              <a:rPr spc="-25" dirty="0">
                <a:solidFill>
                  <a:srgbClr val="0299FF"/>
                </a:solidFill>
              </a:rPr>
              <a:t> </a:t>
            </a:r>
            <a:r>
              <a:rPr dirty="0">
                <a:solidFill>
                  <a:srgbClr val="0299FF"/>
                </a:solidFill>
              </a:rPr>
              <a:t>is</a:t>
            </a:r>
            <a:r>
              <a:rPr spc="-25" dirty="0">
                <a:solidFill>
                  <a:srgbClr val="0299FF"/>
                </a:solidFill>
              </a:rPr>
              <a:t> </a:t>
            </a:r>
            <a:r>
              <a:rPr dirty="0">
                <a:solidFill>
                  <a:srgbClr val="0299FF"/>
                </a:solidFill>
              </a:rPr>
              <a:t>Stave</a:t>
            </a:r>
            <a:r>
              <a:rPr spc="-20" dirty="0">
                <a:solidFill>
                  <a:srgbClr val="0299FF"/>
                </a:solidFill>
              </a:rPr>
              <a:t> </a:t>
            </a:r>
            <a:r>
              <a:rPr spc="-10" dirty="0">
                <a:solidFill>
                  <a:srgbClr val="0299FF"/>
                </a:solidFill>
              </a:rPr>
              <a:t>Apps?</a:t>
            </a: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years,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10" dirty="0">
                <a:solidFill>
                  <a:srgbClr val="000000"/>
                </a:solidFill>
                <a:latin typeface="Arial"/>
                <a:cs typeface="Arial"/>
              </a:rPr>
              <a:t>Stave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has</a:t>
            </a:r>
            <a:r>
              <a:rPr sz="750" b="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been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trusted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leader</a:t>
            </a:r>
            <a:r>
              <a:rPr sz="750" b="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enterprise-level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asset</a:t>
            </a:r>
            <a:r>
              <a:rPr sz="750" b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management,</a:t>
            </a:r>
            <a:r>
              <a:rPr sz="750" b="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10" dirty="0">
                <a:solidFill>
                  <a:srgbClr val="000000"/>
                </a:solidFill>
                <a:latin typeface="Arial"/>
                <a:cs typeface="Arial"/>
              </a:rPr>
              <a:t>providing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innovative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solutions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drive</a:t>
            </a:r>
            <a:r>
              <a:rPr sz="750" b="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eﬃciency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10" dirty="0">
                <a:solidFill>
                  <a:srgbClr val="000000"/>
                </a:solidFill>
                <a:latin typeface="Arial"/>
                <a:cs typeface="Arial"/>
              </a:rPr>
              <a:t>success</a:t>
            </a:r>
            <a:r>
              <a:rPr sz="750" b="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large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organizations.</a:t>
            </a:r>
            <a:r>
              <a:rPr sz="750" b="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20" dirty="0">
                <a:solidFill>
                  <a:srgbClr val="000000"/>
                </a:solidFill>
                <a:latin typeface="Arial"/>
                <a:cs typeface="Arial"/>
              </a:rPr>
              <a:t>deep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 expertise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enterprise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space,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we’ve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now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crafted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AssetSkout,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powerful,</a:t>
            </a:r>
            <a:r>
              <a:rPr sz="750" b="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10" dirty="0">
                <a:solidFill>
                  <a:srgbClr val="000000"/>
                </a:solidFill>
                <a:latin typeface="Arial"/>
                <a:cs typeface="Arial"/>
              </a:rPr>
              <a:t>scalable</a:t>
            </a:r>
            <a:r>
              <a:rPr sz="750" b="0" spc="5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solution</a:t>
            </a:r>
            <a:r>
              <a:rPr sz="75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speciﬁcally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designed</a:t>
            </a:r>
            <a:r>
              <a:rPr sz="75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small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75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mid-sized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businesses.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sz="75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bringing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same</a:t>
            </a:r>
            <a:r>
              <a:rPr sz="750" b="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sz="750" b="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2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 visibility,</a:t>
            </a:r>
            <a:r>
              <a:rPr sz="750" b="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control,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750" b="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optimization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25" dirty="0">
                <a:solidFill>
                  <a:srgbClr val="000000"/>
                </a:solidFill>
                <a:latin typeface="Arial"/>
                <a:cs typeface="Arial"/>
              </a:rPr>
              <a:t>SMBs,</a:t>
            </a:r>
            <a:r>
              <a:rPr sz="750" b="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AssetSkout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enables</a:t>
            </a:r>
            <a:r>
              <a:rPr sz="750" b="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them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750" b="0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dirty="0">
                <a:solidFill>
                  <a:srgbClr val="000000"/>
                </a:solidFill>
                <a:latin typeface="Arial"/>
                <a:cs typeface="Arial"/>
              </a:rPr>
              <a:t>operate</a:t>
            </a:r>
            <a:r>
              <a:rPr sz="750" b="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20" dirty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 enterprise-level</a:t>
            </a:r>
            <a:r>
              <a:rPr sz="750" b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capabilities</a:t>
            </a:r>
            <a:r>
              <a:rPr sz="750" b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750" b="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750" b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fraction</a:t>
            </a:r>
            <a:r>
              <a:rPr sz="750" b="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750" b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1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750" b="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750" b="0" spc="-10" dirty="0">
                <a:solidFill>
                  <a:srgbClr val="000000"/>
                </a:solidFill>
                <a:latin typeface="Arial"/>
                <a:cs typeface="Arial"/>
              </a:rPr>
              <a:t>cost.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" y="4887600"/>
            <a:ext cx="9144000" cy="255904"/>
          </a:xfrm>
          <a:custGeom>
            <a:avLst/>
            <a:gdLst/>
            <a:ahLst/>
            <a:cxnLst/>
            <a:rect l="l" t="t" r="r" b="b"/>
            <a:pathLst>
              <a:path w="9144000" h="255904">
                <a:moveTo>
                  <a:pt x="9143999" y="255899"/>
                </a:moveTo>
                <a:lnTo>
                  <a:pt x="0" y="2558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255899"/>
                </a:lnTo>
                <a:close/>
              </a:path>
            </a:pathLst>
          </a:custGeom>
          <a:solidFill>
            <a:srgbClr val="585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4" y="0"/>
            <a:ext cx="9144000" cy="3415029"/>
            <a:chOff x="224" y="0"/>
            <a:chExt cx="9144000" cy="3415029"/>
          </a:xfrm>
        </p:grpSpPr>
        <p:sp>
          <p:nvSpPr>
            <p:cNvPr id="4" name="object 4"/>
            <p:cNvSpPr/>
            <p:nvPr/>
          </p:nvSpPr>
          <p:spPr>
            <a:xfrm>
              <a:off x="224" y="0"/>
              <a:ext cx="9144000" cy="3415029"/>
            </a:xfrm>
            <a:custGeom>
              <a:avLst/>
              <a:gdLst/>
              <a:ahLst/>
              <a:cxnLst/>
              <a:rect l="l" t="t" r="r" b="b"/>
              <a:pathLst>
                <a:path w="9144000" h="3415029">
                  <a:moveTo>
                    <a:pt x="9143774" y="3414899"/>
                  </a:moveTo>
                  <a:lnTo>
                    <a:pt x="0" y="3414899"/>
                  </a:lnTo>
                  <a:lnTo>
                    <a:pt x="0" y="0"/>
                  </a:lnTo>
                  <a:lnTo>
                    <a:pt x="9143774" y="0"/>
                  </a:lnTo>
                  <a:lnTo>
                    <a:pt x="9143774" y="3414899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3874" y="490300"/>
              <a:ext cx="1580700" cy="660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0875" y="1337337"/>
              <a:ext cx="1559400" cy="5685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1725" y="4956822"/>
            <a:ext cx="520549" cy="1174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7125" y="686989"/>
            <a:ext cx="2581910" cy="1431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Enterprise</a:t>
            </a:r>
            <a:r>
              <a:rPr sz="2000" b="1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Expertise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2000" b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SMBs</a:t>
            </a:r>
            <a:endParaRPr sz="2000" dirty="0">
              <a:latin typeface="Arial"/>
              <a:cs typeface="Arial"/>
            </a:endParaRPr>
          </a:p>
          <a:p>
            <a:pPr marL="12700" marR="18415">
              <a:lnSpc>
                <a:spcPct val="114999"/>
              </a:lnSpc>
              <a:spcBef>
                <a:spcPts val="1305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Stave's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enterprise-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expertise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lifecycle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procurement</a:t>
            </a:r>
            <a:r>
              <a:rPr sz="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enabled</a:t>
            </a:r>
            <a:r>
              <a:rPr sz="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delivers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tools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SMBs.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3051249"/>
            <a:ext cx="9144000" cy="1533525"/>
            <a:chOff x="0" y="3051249"/>
            <a:chExt cx="9144000" cy="1533525"/>
          </a:xfrm>
        </p:grpSpPr>
        <p:sp>
          <p:nvSpPr>
            <p:cNvPr id="10" name="object 10"/>
            <p:cNvSpPr/>
            <p:nvPr/>
          </p:nvSpPr>
          <p:spPr>
            <a:xfrm>
              <a:off x="0" y="4112199"/>
              <a:ext cx="9144000" cy="28575"/>
            </a:xfrm>
            <a:custGeom>
              <a:avLst/>
              <a:gdLst/>
              <a:ahLst/>
              <a:cxnLst/>
              <a:rect l="l" t="t" r="r" b="b"/>
              <a:pathLst>
                <a:path w="9144000" h="28575">
                  <a:moveTo>
                    <a:pt x="0" y="28574"/>
                  </a:moveTo>
                  <a:lnTo>
                    <a:pt x="0" y="0"/>
                  </a:lnTo>
                  <a:lnTo>
                    <a:pt x="9143999" y="0"/>
                  </a:lnTo>
                  <a:lnTo>
                    <a:pt x="9143999" y="28574"/>
                  </a:lnTo>
                  <a:lnTo>
                    <a:pt x="0" y="2857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9764" y="3425350"/>
              <a:ext cx="6017260" cy="1149985"/>
            </a:xfrm>
            <a:custGeom>
              <a:avLst/>
              <a:gdLst/>
              <a:ahLst/>
              <a:cxnLst/>
              <a:rect l="l" t="t" r="r" b="b"/>
              <a:pathLst>
                <a:path w="6017259" h="1149985">
                  <a:moveTo>
                    <a:pt x="0" y="1149899"/>
                  </a:moveTo>
                  <a:lnTo>
                    <a:pt x="6899" y="0"/>
                  </a:lnTo>
                </a:path>
                <a:path w="6017259" h="1149985">
                  <a:moveTo>
                    <a:pt x="1996626" y="1149899"/>
                  </a:moveTo>
                  <a:lnTo>
                    <a:pt x="2003526" y="0"/>
                  </a:lnTo>
                </a:path>
                <a:path w="6017259" h="1149985">
                  <a:moveTo>
                    <a:pt x="3993269" y="1149899"/>
                  </a:moveTo>
                  <a:lnTo>
                    <a:pt x="4000169" y="0"/>
                  </a:lnTo>
                </a:path>
                <a:path w="6017259" h="1149985">
                  <a:moveTo>
                    <a:pt x="6010109" y="1149899"/>
                  </a:moveTo>
                  <a:lnTo>
                    <a:pt x="6017009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86925" y="3070299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20" h="833120">
                  <a:moveTo>
                    <a:pt x="416399" y="832799"/>
                  </a:moveTo>
                  <a:lnTo>
                    <a:pt x="367839" y="829998"/>
                  </a:lnTo>
                  <a:lnTo>
                    <a:pt x="320923" y="821802"/>
                  </a:lnTo>
                  <a:lnTo>
                    <a:pt x="275965" y="808524"/>
                  </a:lnTo>
                  <a:lnTo>
                    <a:pt x="233277" y="790476"/>
                  </a:lnTo>
                  <a:lnTo>
                    <a:pt x="193173" y="767971"/>
                  </a:lnTo>
                  <a:lnTo>
                    <a:pt x="155963" y="741321"/>
                  </a:lnTo>
                  <a:lnTo>
                    <a:pt x="121960" y="710839"/>
                  </a:lnTo>
                  <a:lnTo>
                    <a:pt x="91478" y="676837"/>
                  </a:lnTo>
                  <a:lnTo>
                    <a:pt x="64828" y="639627"/>
                  </a:lnTo>
                  <a:lnTo>
                    <a:pt x="42323" y="599522"/>
                  </a:lnTo>
                  <a:lnTo>
                    <a:pt x="24275" y="556834"/>
                  </a:lnTo>
                  <a:lnTo>
                    <a:pt x="10997" y="511876"/>
                  </a:lnTo>
                  <a:lnTo>
                    <a:pt x="2801" y="464961"/>
                  </a:lnTo>
                  <a:lnTo>
                    <a:pt x="0" y="416399"/>
                  </a:lnTo>
                  <a:lnTo>
                    <a:pt x="2710" y="369415"/>
                  </a:lnTo>
                  <a:lnTo>
                    <a:pt x="2801" y="367838"/>
                  </a:lnTo>
                  <a:lnTo>
                    <a:pt x="10997" y="320923"/>
                  </a:lnTo>
                  <a:lnTo>
                    <a:pt x="24275" y="275965"/>
                  </a:lnTo>
                  <a:lnTo>
                    <a:pt x="42323" y="233277"/>
                  </a:lnTo>
                  <a:lnTo>
                    <a:pt x="64828" y="193172"/>
                  </a:lnTo>
                  <a:lnTo>
                    <a:pt x="91478" y="155963"/>
                  </a:lnTo>
                  <a:lnTo>
                    <a:pt x="121960" y="121960"/>
                  </a:lnTo>
                  <a:lnTo>
                    <a:pt x="155963" y="91478"/>
                  </a:lnTo>
                  <a:lnTo>
                    <a:pt x="193173" y="64828"/>
                  </a:lnTo>
                  <a:lnTo>
                    <a:pt x="233277" y="42323"/>
                  </a:lnTo>
                  <a:lnTo>
                    <a:pt x="275965" y="24275"/>
                  </a:lnTo>
                  <a:lnTo>
                    <a:pt x="320923" y="10997"/>
                  </a:lnTo>
                  <a:lnTo>
                    <a:pt x="367839" y="2801"/>
                  </a:lnTo>
                  <a:lnTo>
                    <a:pt x="416399" y="0"/>
                  </a:lnTo>
                  <a:lnTo>
                    <a:pt x="463384" y="2657"/>
                  </a:lnTo>
                  <a:lnTo>
                    <a:pt x="509408" y="10518"/>
                  </a:lnTo>
                  <a:lnTo>
                    <a:pt x="554062" y="23413"/>
                  </a:lnTo>
                  <a:lnTo>
                    <a:pt x="596940" y="41174"/>
                  </a:lnTo>
                  <a:lnTo>
                    <a:pt x="637634" y="63631"/>
                  </a:lnTo>
                  <a:lnTo>
                    <a:pt x="675736" y="90616"/>
                  </a:lnTo>
                  <a:lnTo>
                    <a:pt x="710838" y="121960"/>
                  </a:lnTo>
                  <a:lnTo>
                    <a:pt x="742183" y="157063"/>
                  </a:lnTo>
                  <a:lnTo>
                    <a:pt x="769168" y="195165"/>
                  </a:lnTo>
                  <a:lnTo>
                    <a:pt x="791625" y="235859"/>
                  </a:lnTo>
                  <a:lnTo>
                    <a:pt x="809386" y="278737"/>
                  </a:lnTo>
                  <a:lnTo>
                    <a:pt x="822281" y="323391"/>
                  </a:lnTo>
                  <a:lnTo>
                    <a:pt x="830142" y="369415"/>
                  </a:lnTo>
                  <a:lnTo>
                    <a:pt x="832799" y="416399"/>
                  </a:lnTo>
                  <a:lnTo>
                    <a:pt x="829998" y="464961"/>
                  </a:lnTo>
                  <a:lnTo>
                    <a:pt x="821802" y="511876"/>
                  </a:lnTo>
                  <a:lnTo>
                    <a:pt x="808524" y="556834"/>
                  </a:lnTo>
                  <a:lnTo>
                    <a:pt x="790476" y="599522"/>
                  </a:lnTo>
                  <a:lnTo>
                    <a:pt x="767971" y="639627"/>
                  </a:lnTo>
                  <a:lnTo>
                    <a:pt x="741321" y="676837"/>
                  </a:lnTo>
                  <a:lnTo>
                    <a:pt x="710839" y="710839"/>
                  </a:lnTo>
                  <a:lnTo>
                    <a:pt x="676836" y="741321"/>
                  </a:lnTo>
                  <a:lnTo>
                    <a:pt x="639626" y="767971"/>
                  </a:lnTo>
                  <a:lnTo>
                    <a:pt x="599522" y="790476"/>
                  </a:lnTo>
                  <a:lnTo>
                    <a:pt x="556834" y="808524"/>
                  </a:lnTo>
                  <a:lnTo>
                    <a:pt x="511876" y="821802"/>
                  </a:lnTo>
                  <a:lnTo>
                    <a:pt x="464960" y="829998"/>
                  </a:lnTo>
                  <a:lnTo>
                    <a:pt x="416399" y="8327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86925" y="3070299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20" h="833120">
                  <a:moveTo>
                    <a:pt x="0" y="416399"/>
                  </a:moveTo>
                  <a:lnTo>
                    <a:pt x="2801" y="367838"/>
                  </a:lnTo>
                  <a:lnTo>
                    <a:pt x="10997" y="320923"/>
                  </a:lnTo>
                  <a:lnTo>
                    <a:pt x="24275" y="275965"/>
                  </a:lnTo>
                  <a:lnTo>
                    <a:pt x="42323" y="233277"/>
                  </a:lnTo>
                  <a:lnTo>
                    <a:pt x="64828" y="193172"/>
                  </a:lnTo>
                  <a:lnTo>
                    <a:pt x="91478" y="155963"/>
                  </a:lnTo>
                  <a:lnTo>
                    <a:pt x="121960" y="121960"/>
                  </a:lnTo>
                  <a:lnTo>
                    <a:pt x="155963" y="91478"/>
                  </a:lnTo>
                  <a:lnTo>
                    <a:pt x="193173" y="64828"/>
                  </a:lnTo>
                  <a:lnTo>
                    <a:pt x="233277" y="42323"/>
                  </a:lnTo>
                  <a:lnTo>
                    <a:pt x="275965" y="24275"/>
                  </a:lnTo>
                  <a:lnTo>
                    <a:pt x="320923" y="10997"/>
                  </a:lnTo>
                  <a:lnTo>
                    <a:pt x="367839" y="2801"/>
                  </a:lnTo>
                  <a:lnTo>
                    <a:pt x="416399" y="0"/>
                  </a:lnTo>
                  <a:lnTo>
                    <a:pt x="463384" y="2657"/>
                  </a:lnTo>
                  <a:lnTo>
                    <a:pt x="509408" y="10518"/>
                  </a:lnTo>
                  <a:lnTo>
                    <a:pt x="554062" y="23413"/>
                  </a:lnTo>
                  <a:lnTo>
                    <a:pt x="596940" y="41174"/>
                  </a:lnTo>
                  <a:lnTo>
                    <a:pt x="637634" y="63631"/>
                  </a:lnTo>
                  <a:lnTo>
                    <a:pt x="675736" y="90616"/>
                  </a:lnTo>
                  <a:lnTo>
                    <a:pt x="710838" y="121960"/>
                  </a:lnTo>
                  <a:lnTo>
                    <a:pt x="742183" y="157063"/>
                  </a:lnTo>
                  <a:lnTo>
                    <a:pt x="769168" y="195165"/>
                  </a:lnTo>
                  <a:lnTo>
                    <a:pt x="791625" y="235859"/>
                  </a:lnTo>
                  <a:lnTo>
                    <a:pt x="809386" y="278737"/>
                  </a:lnTo>
                  <a:lnTo>
                    <a:pt x="822281" y="323391"/>
                  </a:lnTo>
                  <a:lnTo>
                    <a:pt x="830142" y="369415"/>
                  </a:lnTo>
                  <a:lnTo>
                    <a:pt x="832799" y="416399"/>
                  </a:lnTo>
                  <a:lnTo>
                    <a:pt x="829998" y="464961"/>
                  </a:lnTo>
                  <a:lnTo>
                    <a:pt x="821802" y="511876"/>
                  </a:lnTo>
                  <a:lnTo>
                    <a:pt x="808524" y="556834"/>
                  </a:lnTo>
                  <a:lnTo>
                    <a:pt x="790476" y="599522"/>
                  </a:lnTo>
                  <a:lnTo>
                    <a:pt x="767971" y="639627"/>
                  </a:lnTo>
                  <a:lnTo>
                    <a:pt x="741321" y="676837"/>
                  </a:lnTo>
                  <a:lnTo>
                    <a:pt x="710839" y="710839"/>
                  </a:lnTo>
                  <a:lnTo>
                    <a:pt x="676836" y="741321"/>
                  </a:lnTo>
                  <a:lnTo>
                    <a:pt x="639626" y="767971"/>
                  </a:lnTo>
                  <a:lnTo>
                    <a:pt x="599522" y="790476"/>
                  </a:lnTo>
                  <a:lnTo>
                    <a:pt x="556834" y="808524"/>
                  </a:lnTo>
                  <a:lnTo>
                    <a:pt x="511876" y="821802"/>
                  </a:lnTo>
                  <a:lnTo>
                    <a:pt x="464960" y="829998"/>
                  </a:lnTo>
                  <a:lnTo>
                    <a:pt x="416399" y="832799"/>
                  </a:lnTo>
                  <a:lnTo>
                    <a:pt x="367839" y="829998"/>
                  </a:lnTo>
                  <a:lnTo>
                    <a:pt x="320923" y="821802"/>
                  </a:lnTo>
                  <a:lnTo>
                    <a:pt x="275965" y="808524"/>
                  </a:lnTo>
                  <a:lnTo>
                    <a:pt x="233277" y="790476"/>
                  </a:lnTo>
                  <a:lnTo>
                    <a:pt x="193173" y="767971"/>
                  </a:lnTo>
                  <a:lnTo>
                    <a:pt x="155963" y="741321"/>
                  </a:lnTo>
                  <a:lnTo>
                    <a:pt x="121960" y="710839"/>
                  </a:lnTo>
                  <a:lnTo>
                    <a:pt x="91478" y="676837"/>
                  </a:lnTo>
                  <a:lnTo>
                    <a:pt x="64828" y="639627"/>
                  </a:lnTo>
                  <a:lnTo>
                    <a:pt x="42323" y="599522"/>
                  </a:lnTo>
                  <a:lnTo>
                    <a:pt x="24275" y="556834"/>
                  </a:lnTo>
                  <a:lnTo>
                    <a:pt x="10997" y="511876"/>
                  </a:lnTo>
                  <a:lnTo>
                    <a:pt x="2801" y="464961"/>
                  </a:lnTo>
                  <a:lnTo>
                    <a:pt x="0" y="41639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0083" y="3070299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20" h="833120">
                  <a:moveTo>
                    <a:pt x="416399" y="832799"/>
                  </a:moveTo>
                  <a:lnTo>
                    <a:pt x="367838" y="829998"/>
                  </a:lnTo>
                  <a:lnTo>
                    <a:pt x="320923" y="821802"/>
                  </a:lnTo>
                  <a:lnTo>
                    <a:pt x="275965" y="808524"/>
                  </a:lnTo>
                  <a:lnTo>
                    <a:pt x="233277" y="790476"/>
                  </a:lnTo>
                  <a:lnTo>
                    <a:pt x="193172" y="767971"/>
                  </a:lnTo>
                  <a:lnTo>
                    <a:pt x="155963" y="741321"/>
                  </a:lnTo>
                  <a:lnTo>
                    <a:pt x="121960" y="710839"/>
                  </a:lnTo>
                  <a:lnTo>
                    <a:pt x="91478" y="676837"/>
                  </a:lnTo>
                  <a:lnTo>
                    <a:pt x="64828" y="639627"/>
                  </a:lnTo>
                  <a:lnTo>
                    <a:pt x="42323" y="599522"/>
                  </a:lnTo>
                  <a:lnTo>
                    <a:pt x="24275" y="556834"/>
                  </a:lnTo>
                  <a:lnTo>
                    <a:pt x="10997" y="511876"/>
                  </a:lnTo>
                  <a:lnTo>
                    <a:pt x="2801" y="464961"/>
                  </a:lnTo>
                  <a:lnTo>
                    <a:pt x="0" y="416399"/>
                  </a:lnTo>
                  <a:lnTo>
                    <a:pt x="2710" y="369415"/>
                  </a:lnTo>
                  <a:lnTo>
                    <a:pt x="10997" y="320923"/>
                  </a:lnTo>
                  <a:lnTo>
                    <a:pt x="24275" y="275965"/>
                  </a:lnTo>
                  <a:lnTo>
                    <a:pt x="42323" y="233277"/>
                  </a:lnTo>
                  <a:lnTo>
                    <a:pt x="64828" y="193172"/>
                  </a:lnTo>
                  <a:lnTo>
                    <a:pt x="91478" y="155963"/>
                  </a:lnTo>
                  <a:lnTo>
                    <a:pt x="121960" y="121960"/>
                  </a:lnTo>
                  <a:lnTo>
                    <a:pt x="155963" y="91478"/>
                  </a:lnTo>
                  <a:lnTo>
                    <a:pt x="193172" y="64828"/>
                  </a:lnTo>
                  <a:lnTo>
                    <a:pt x="233277" y="42323"/>
                  </a:lnTo>
                  <a:lnTo>
                    <a:pt x="275965" y="24275"/>
                  </a:lnTo>
                  <a:lnTo>
                    <a:pt x="320923" y="10997"/>
                  </a:lnTo>
                  <a:lnTo>
                    <a:pt x="367838" y="2801"/>
                  </a:lnTo>
                  <a:lnTo>
                    <a:pt x="416399" y="0"/>
                  </a:lnTo>
                  <a:lnTo>
                    <a:pt x="463384" y="2657"/>
                  </a:lnTo>
                  <a:lnTo>
                    <a:pt x="509408" y="10518"/>
                  </a:lnTo>
                  <a:lnTo>
                    <a:pt x="554062" y="23413"/>
                  </a:lnTo>
                  <a:lnTo>
                    <a:pt x="596940" y="41174"/>
                  </a:lnTo>
                  <a:lnTo>
                    <a:pt x="637634" y="63631"/>
                  </a:lnTo>
                  <a:lnTo>
                    <a:pt x="675736" y="90616"/>
                  </a:lnTo>
                  <a:lnTo>
                    <a:pt x="710839" y="121960"/>
                  </a:lnTo>
                  <a:lnTo>
                    <a:pt x="742183" y="157063"/>
                  </a:lnTo>
                  <a:lnTo>
                    <a:pt x="769168" y="195165"/>
                  </a:lnTo>
                  <a:lnTo>
                    <a:pt x="791625" y="235859"/>
                  </a:lnTo>
                  <a:lnTo>
                    <a:pt x="809386" y="278737"/>
                  </a:lnTo>
                  <a:lnTo>
                    <a:pt x="822281" y="323391"/>
                  </a:lnTo>
                  <a:lnTo>
                    <a:pt x="830142" y="369415"/>
                  </a:lnTo>
                  <a:lnTo>
                    <a:pt x="832799" y="416399"/>
                  </a:lnTo>
                  <a:lnTo>
                    <a:pt x="829998" y="464961"/>
                  </a:lnTo>
                  <a:lnTo>
                    <a:pt x="821802" y="511876"/>
                  </a:lnTo>
                  <a:lnTo>
                    <a:pt x="808524" y="556834"/>
                  </a:lnTo>
                  <a:lnTo>
                    <a:pt x="790476" y="599522"/>
                  </a:lnTo>
                  <a:lnTo>
                    <a:pt x="767971" y="639627"/>
                  </a:lnTo>
                  <a:lnTo>
                    <a:pt x="741321" y="676837"/>
                  </a:lnTo>
                  <a:lnTo>
                    <a:pt x="710839" y="710839"/>
                  </a:lnTo>
                  <a:lnTo>
                    <a:pt x="676837" y="741321"/>
                  </a:lnTo>
                  <a:lnTo>
                    <a:pt x="639627" y="767971"/>
                  </a:lnTo>
                  <a:lnTo>
                    <a:pt x="599522" y="790476"/>
                  </a:lnTo>
                  <a:lnTo>
                    <a:pt x="556834" y="808524"/>
                  </a:lnTo>
                  <a:lnTo>
                    <a:pt x="511876" y="821802"/>
                  </a:lnTo>
                  <a:lnTo>
                    <a:pt x="464961" y="829998"/>
                  </a:lnTo>
                  <a:lnTo>
                    <a:pt x="416399" y="8327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0083" y="3070299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20" h="833120">
                  <a:moveTo>
                    <a:pt x="0" y="416399"/>
                  </a:moveTo>
                  <a:lnTo>
                    <a:pt x="2801" y="367838"/>
                  </a:lnTo>
                  <a:lnTo>
                    <a:pt x="10997" y="320923"/>
                  </a:lnTo>
                  <a:lnTo>
                    <a:pt x="24275" y="275965"/>
                  </a:lnTo>
                  <a:lnTo>
                    <a:pt x="42323" y="233277"/>
                  </a:lnTo>
                  <a:lnTo>
                    <a:pt x="64828" y="193172"/>
                  </a:lnTo>
                  <a:lnTo>
                    <a:pt x="91478" y="155963"/>
                  </a:lnTo>
                  <a:lnTo>
                    <a:pt x="121960" y="121960"/>
                  </a:lnTo>
                  <a:lnTo>
                    <a:pt x="155963" y="91478"/>
                  </a:lnTo>
                  <a:lnTo>
                    <a:pt x="193172" y="64828"/>
                  </a:lnTo>
                  <a:lnTo>
                    <a:pt x="233277" y="42323"/>
                  </a:lnTo>
                  <a:lnTo>
                    <a:pt x="275965" y="24275"/>
                  </a:lnTo>
                  <a:lnTo>
                    <a:pt x="320923" y="10997"/>
                  </a:lnTo>
                  <a:lnTo>
                    <a:pt x="367838" y="2801"/>
                  </a:lnTo>
                  <a:lnTo>
                    <a:pt x="416399" y="0"/>
                  </a:lnTo>
                  <a:lnTo>
                    <a:pt x="463384" y="2657"/>
                  </a:lnTo>
                  <a:lnTo>
                    <a:pt x="509408" y="10518"/>
                  </a:lnTo>
                  <a:lnTo>
                    <a:pt x="554062" y="23413"/>
                  </a:lnTo>
                  <a:lnTo>
                    <a:pt x="596940" y="41174"/>
                  </a:lnTo>
                  <a:lnTo>
                    <a:pt x="637634" y="63631"/>
                  </a:lnTo>
                  <a:lnTo>
                    <a:pt x="675736" y="90616"/>
                  </a:lnTo>
                  <a:lnTo>
                    <a:pt x="710839" y="121960"/>
                  </a:lnTo>
                  <a:lnTo>
                    <a:pt x="742183" y="157063"/>
                  </a:lnTo>
                  <a:lnTo>
                    <a:pt x="769168" y="195165"/>
                  </a:lnTo>
                  <a:lnTo>
                    <a:pt x="791625" y="235859"/>
                  </a:lnTo>
                  <a:lnTo>
                    <a:pt x="809386" y="278737"/>
                  </a:lnTo>
                  <a:lnTo>
                    <a:pt x="822281" y="323391"/>
                  </a:lnTo>
                  <a:lnTo>
                    <a:pt x="830142" y="369415"/>
                  </a:lnTo>
                  <a:lnTo>
                    <a:pt x="832799" y="416399"/>
                  </a:lnTo>
                  <a:lnTo>
                    <a:pt x="829998" y="464961"/>
                  </a:lnTo>
                  <a:lnTo>
                    <a:pt x="821802" y="511876"/>
                  </a:lnTo>
                  <a:lnTo>
                    <a:pt x="808524" y="556834"/>
                  </a:lnTo>
                  <a:lnTo>
                    <a:pt x="790476" y="599522"/>
                  </a:lnTo>
                  <a:lnTo>
                    <a:pt x="767971" y="639627"/>
                  </a:lnTo>
                  <a:lnTo>
                    <a:pt x="741321" y="676837"/>
                  </a:lnTo>
                  <a:lnTo>
                    <a:pt x="710839" y="710839"/>
                  </a:lnTo>
                  <a:lnTo>
                    <a:pt x="676837" y="741321"/>
                  </a:lnTo>
                  <a:lnTo>
                    <a:pt x="639627" y="767971"/>
                  </a:lnTo>
                  <a:lnTo>
                    <a:pt x="599522" y="790476"/>
                  </a:lnTo>
                  <a:lnTo>
                    <a:pt x="556834" y="808524"/>
                  </a:lnTo>
                  <a:lnTo>
                    <a:pt x="511876" y="821802"/>
                  </a:lnTo>
                  <a:lnTo>
                    <a:pt x="464961" y="829998"/>
                  </a:lnTo>
                  <a:lnTo>
                    <a:pt x="416399" y="832799"/>
                  </a:lnTo>
                  <a:lnTo>
                    <a:pt x="367838" y="829998"/>
                  </a:lnTo>
                  <a:lnTo>
                    <a:pt x="320923" y="821802"/>
                  </a:lnTo>
                  <a:lnTo>
                    <a:pt x="275965" y="808524"/>
                  </a:lnTo>
                  <a:lnTo>
                    <a:pt x="233277" y="790476"/>
                  </a:lnTo>
                  <a:lnTo>
                    <a:pt x="193172" y="767971"/>
                  </a:lnTo>
                  <a:lnTo>
                    <a:pt x="155963" y="741321"/>
                  </a:lnTo>
                  <a:lnTo>
                    <a:pt x="121960" y="710839"/>
                  </a:lnTo>
                  <a:lnTo>
                    <a:pt x="91478" y="676837"/>
                  </a:lnTo>
                  <a:lnTo>
                    <a:pt x="64828" y="639627"/>
                  </a:lnTo>
                  <a:lnTo>
                    <a:pt x="42323" y="599522"/>
                  </a:lnTo>
                  <a:lnTo>
                    <a:pt x="24275" y="556834"/>
                  </a:lnTo>
                  <a:lnTo>
                    <a:pt x="10997" y="511876"/>
                  </a:lnTo>
                  <a:lnTo>
                    <a:pt x="2801" y="464961"/>
                  </a:lnTo>
                  <a:lnTo>
                    <a:pt x="0" y="41639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81774" y="3768888"/>
            <a:ext cx="771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299FF"/>
                </a:solidFill>
                <a:latin typeface="Arial"/>
                <a:cs typeface="Arial"/>
              </a:rPr>
              <a:t>Managing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37649" y="3754739"/>
            <a:ext cx="679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299FF"/>
                </a:solidFill>
                <a:latin typeface="Arial"/>
                <a:cs typeface="Arial"/>
              </a:rPr>
              <a:t>Tracking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60850" y="1679262"/>
            <a:ext cx="1599900" cy="6306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77350" y="3741457"/>
            <a:ext cx="868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299FF"/>
                </a:solidFill>
                <a:latin typeface="Arial"/>
                <a:cs typeface="Arial"/>
              </a:rPr>
              <a:t>Purchasing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77350" y="4261940"/>
            <a:ext cx="12858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spc="10" dirty="0">
                <a:latin typeface="Arial"/>
                <a:cs typeface="Arial"/>
              </a:rPr>
              <a:t>Centralize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procurement</a:t>
            </a:r>
            <a:r>
              <a:rPr sz="750" spc="35" dirty="0">
                <a:latin typeface="Arial"/>
                <a:cs typeface="Arial"/>
              </a:rPr>
              <a:t> </a:t>
            </a:r>
            <a:r>
              <a:rPr sz="750" spc="-25" dirty="0">
                <a:latin typeface="Arial"/>
                <a:cs typeface="Arial"/>
              </a:rPr>
              <a:t>and</a:t>
            </a:r>
            <a:r>
              <a:rPr sz="750" dirty="0">
                <a:latin typeface="Arial"/>
                <a:cs typeface="Arial"/>
              </a:rPr>
              <a:t> gain</a:t>
            </a:r>
            <a:r>
              <a:rPr sz="750" spc="10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visibility</a:t>
            </a:r>
            <a:r>
              <a:rPr sz="750" spc="10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into</a:t>
            </a:r>
            <a:r>
              <a:rPr sz="750" spc="105" dirty="0">
                <a:latin typeface="Arial"/>
                <a:cs typeface="Arial"/>
              </a:rPr>
              <a:t> </a:t>
            </a:r>
            <a:r>
              <a:rPr sz="750" spc="-25" dirty="0">
                <a:latin typeface="Arial"/>
                <a:cs typeface="Arial"/>
              </a:rPr>
              <a:t>all</a:t>
            </a:r>
            <a:r>
              <a:rPr sz="750" dirty="0">
                <a:latin typeface="Arial"/>
                <a:cs typeface="Arial"/>
              </a:rPr>
              <a:t> purchasing</a:t>
            </a:r>
            <a:r>
              <a:rPr sz="750" spc="114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activities</a:t>
            </a:r>
            <a:r>
              <a:rPr sz="750" spc="114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for</a:t>
            </a:r>
            <a:r>
              <a:rPr sz="750" spc="114" dirty="0">
                <a:latin typeface="Arial"/>
                <a:cs typeface="Arial"/>
              </a:rPr>
              <a:t> </a:t>
            </a:r>
            <a:r>
              <a:rPr sz="750" spc="-20" dirty="0">
                <a:latin typeface="Arial"/>
                <a:cs typeface="Arial"/>
              </a:rPr>
              <a:t>cost</a:t>
            </a:r>
            <a:r>
              <a:rPr sz="750" spc="-10" dirty="0">
                <a:latin typeface="Arial"/>
                <a:cs typeface="Arial"/>
              </a:rPr>
              <a:t> eﬃciency.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09200" y="4319096"/>
            <a:ext cx="12287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spc="10" dirty="0">
                <a:latin typeface="Arial"/>
                <a:cs typeface="Arial"/>
              </a:rPr>
              <a:t>Monitor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and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track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assets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spc="-25" dirty="0">
                <a:latin typeface="Arial"/>
                <a:cs typeface="Arial"/>
              </a:rPr>
              <a:t>in</a:t>
            </a:r>
            <a:r>
              <a:rPr sz="750" dirty="0">
                <a:latin typeface="Arial"/>
                <a:cs typeface="Arial"/>
              </a:rPr>
              <a:t> real-time</a:t>
            </a:r>
            <a:r>
              <a:rPr sz="750" spc="12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to</a:t>
            </a:r>
            <a:r>
              <a:rPr sz="750" spc="12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maximize </a:t>
            </a:r>
            <a:r>
              <a:rPr sz="750" spc="10" dirty="0">
                <a:latin typeface="Arial"/>
                <a:cs typeface="Arial"/>
              </a:rPr>
              <a:t>utilization</a:t>
            </a:r>
            <a:r>
              <a:rPr sz="750" spc="6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and</a:t>
            </a:r>
            <a:r>
              <a:rPr sz="750" spc="7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reduce</a:t>
            </a:r>
            <a:r>
              <a:rPr sz="750" spc="65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loss.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54625" y="3032199"/>
            <a:ext cx="6847840" cy="909319"/>
            <a:chOff x="554625" y="3032199"/>
            <a:chExt cx="6847840" cy="909319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75" y="3051249"/>
              <a:ext cx="870899" cy="8708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4391" y="3051249"/>
              <a:ext cx="870900" cy="8708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73675" y="3051249"/>
              <a:ext cx="2844165" cy="871219"/>
            </a:xfrm>
            <a:custGeom>
              <a:avLst/>
              <a:gdLst/>
              <a:ahLst/>
              <a:cxnLst/>
              <a:rect l="l" t="t" r="r" b="b"/>
              <a:pathLst>
                <a:path w="2844165" h="871220">
                  <a:moveTo>
                    <a:pt x="0" y="435449"/>
                  </a:moveTo>
                  <a:lnTo>
                    <a:pt x="2508" y="388002"/>
                  </a:lnTo>
                  <a:lnTo>
                    <a:pt x="9860" y="342035"/>
                  </a:lnTo>
                  <a:lnTo>
                    <a:pt x="21794" y="297814"/>
                  </a:lnTo>
                  <a:lnTo>
                    <a:pt x="38049" y="255603"/>
                  </a:lnTo>
                  <a:lnTo>
                    <a:pt x="58366" y="215670"/>
                  </a:lnTo>
                  <a:lnTo>
                    <a:pt x="82482" y="178278"/>
                  </a:lnTo>
                  <a:lnTo>
                    <a:pt x="110138" y="143695"/>
                  </a:lnTo>
                  <a:lnTo>
                    <a:pt x="141072" y="112186"/>
                  </a:lnTo>
                  <a:lnTo>
                    <a:pt x="175024" y="84016"/>
                  </a:lnTo>
                  <a:lnTo>
                    <a:pt x="211732" y="59451"/>
                  </a:lnTo>
                  <a:lnTo>
                    <a:pt x="250937" y="38757"/>
                  </a:lnTo>
                  <a:lnTo>
                    <a:pt x="292376" y="22199"/>
                  </a:lnTo>
                  <a:lnTo>
                    <a:pt x="335791" y="10043"/>
                  </a:lnTo>
                  <a:lnTo>
                    <a:pt x="380919" y="2555"/>
                  </a:lnTo>
                  <a:lnTo>
                    <a:pt x="427499" y="0"/>
                  </a:lnTo>
                  <a:lnTo>
                    <a:pt x="475737" y="2779"/>
                  </a:lnTo>
                  <a:lnTo>
                    <a:pt x="522987" y="10999"/>
                  </a:lnTo>
                  <a:lnTo>
                    <a:pt x="568832" y="24485"/>
                  </a:lnTo>
                  <a:lnTo>
                    <a:pt x="612853" y="43058"/>
                  </a:lnTo>
                  <a:lnTo>
                    <a:pt x="654631" y="66542"/>
                  </a:lnTo>
                  <a:lnTo>
                    <a:pt x="693749" y="94762"/>
                  </a:lnTo>
                  <a:lnTo>
                    <a:pt x="729788" y="127540"/>
                  </a:lnTo>
                  <a:lnTo>
                    <a:pt x="761967" y="164249"/>
                  </a:lnTo>
                  <a:lnTo>
                    <a:pt x="789672" y="204094"/>
                  </a:lnTo>
                  <a:lnTo>
                    <a:pt x="812727" y="246649"/>
                  </a:lnTo>
                  <a:lnTo>
                    <a:pt x="830961" y="291489"/>
                  </a:lnTo>
                  <a:lnTo>
                    <a:pt x="844200" y="338186"/>
                  </a:lnTo>
                  <a:lnTo>
                    <a:pt x="852271" y="386315"/>
                  </a:lnTo>
                  <a:lnTo>
                    <a:pt x="854999" y="435449"/>
                  </a:lnTo>
                  <a:lnTo>
                    <a:pt x="852491" y="482897"/>
                  </a:lnTo>
                  <a:lnTo>
                    <a:pt x="845139" y="528864"/>
                  </a:lnTo>
                  <a:lnTo>
                    <a:pt x="833205" y="573085"/>
                  </a:lnTo>
                  <a:lnTo>
                    <a:pt x="816950" y="615296"/>
                  </a:lnTo>
                  <a:lnTo>
                    <a:pt x="796633" y="655229"/>
                  </a:lnTo>
                  <a:lnTo>
                    <a:pt x="772517" y="692621"/>
                  </a:lnTo>
                  <a:lnTo>
                    <a:pt x="744861" y="727204"/>
                  </a:lnTo>
                  <a:lnTo>
                    <a:pt x="713927" y="758713"/>
                  </a:lnTo>
                  <a:lnTo>
                    <a:pt x="679975" y="786883"/>
                  </a:lnTo>
                  <a:lnTo>
                    <a:pt x="643267" y="811448"/>
                  </a:lnTo>
                  <a:lnTo>
                    <a:pt x="604062" y="832142"/>
                  </a:lnTo>
                  <a:lnTo>
                    <a:pt x="562623" y="848700"/>
                  </a:lnTo>
                  <a:lnTo>
                    <a:pt x="519208" y="860856"/>
                  </a:lnTo>
                  <a:lnTo>
                    <a:pt x="474080" y="868344"/>
                  </a:lnTo>
                  <a:lnTo>
                    <a:pt x="427499" y="870899"/>
                  </a:lnTo>
                  <a:lnTo>
                    <a:pt x="380919" y="868344"/>
                  </a:lnTo>
                  <a:lnTo>
                    <a:pt x="335791" y="860856"/>
                  </a:lnTo>
                  <a:lnTo>
                    <a:pt x="292376" y="848700"/>
                  </a:lnTo>
                  <a:lnTo>
                    <a:pt x="250937" y="832142"/>
                  </a:lnTo>
                  <a:lnTo>
                    <a:pt x="211732" y="811448"/>
                  </a:lnTo>
                  <a:lnTo>
                    <a:pt x="175024" y="786883"/>
                  </a:lnTo>
                  <a:lnTo>
                    <a:pt x="141072" y="758713"/>
                  </a:lnTo>
                  <a:lnTo>
                    <a:pt x="110138" y="727204"/>
                  </a:lnTo>
                  <a:lnTo>
                    <a:pt x="82482" y="692621"/>
                  </a:lnTo>
                  <a:lnTo>
                    <a:pt x="58366" y="655229"/>
                  </a:lnTo>
                  <a:lnTo>
                    <a:pt x="38049" y="615296"/>
                  </a:lnTo>
                  <a:lnTo>
                    <a:pt x="21794" y="573085"/>
                  </a:lnTo>
                  <a:lnTo>
                    <a:pt x="9860" y="528864"/>
                  </a:lnTo>
                  <a:lnTo>
                    <a:pt x="2508" y="482897"/>
                  </a:lnTo>
                  <a:lnTo>
                    <a:pt x="0" y="435449"/>
                  </a:lnTo>
                  <a:close/>
                </a:path>
                <a:path w="2844165" h="871220">
                  <a:moveTo>
                    <a:pt x="1988674" y="435449"/>
                  </a:moveTo>
                  <a:lnTo>
                    <a:pt x="1991183" y="388002"/>
                  </a:lnTo>
                  <a:lnTo>
                    <a:pt x="1998535" y="342035"/>
                  </a:lnTo>
                  <a:lnTo>
                    <a:pt x="2010469" y="297814"/>
                  </a:lnTo>
                  <a:lnTo>
                    <a:pt x="2026724" y="255603"/>
                  </a:lnTo>
                  <a:lnTo>
                    <a:pt x="2047041" y="215670"/>
                  </a:lnTo>
                  <a:lnTo>
                    <a:pt x="2071157" y="178278"/>
                  </a:lnTo>
                  <a:lnTo>
                    <a:pt x="2098813" y="143695"/>
                  </a:lnTo>
                  <a:lnTo>
                    <a:pt x="2129747" y="112186"/>
                  </a:lnTo>
                  <a:lnTo>
                    <a:pt x="2163699" y="84016"/>
                  </a:lnTo>
                  <a:lnTo>
                    <a:pt x="2200407" y="59451"/>
                  </a:lnTo>
                  <a:lnTo>
                    <a:pt x="2239612" y="38757"/>
                  </a:lnTo>
                  <a:lnTo>
                    <a:pt x="2281051" y="22199"/>
                  </a:lnTo>
                  <a:lnTo>
                    <a:pt x="2324466" y="10043"/>
                  </a:lnTo>
                  <a:lnTo>
                    <a:pt x="2369594" y="2555"/>
                  </a:lnTo>
                  <a:lnTo>
                    <a:pt x="2416174" y="0"/>
                  </a:lnTo>
                  <a:lnTo>
                    <a:pt x="2464412" y="2779"/>
                  </a:lnTo>
                  <a:lnTo>
                    <a:pt x="2511662" y="10999"/>
                  </a:lnTo>
                  <a:lnTo>
                    <a:pt x="2557507" y="24485"/>
                  </a:lnTo>
                  <a:lnTo>
                    <a:pt x="2601528" y="43058"/>
                  </a:lnTo>
                  <a:lnTo>
                    <a:pt x="2643307" y="66542"/>
                  </a:lnTo>
                  <a:lnTo>
                    <a:pt x="2682424" y="94762"/>
                  </a:lnTo>
                  <a:lnTo>
                    <a:pt x="2718463" y="127540"/>
                  </a:lnTo>
                  <a:lnTo>
                    <a:pt x="2750642" y="164249"/>
                  </a:lnTo>
                  <a:lnTo>
                    <a:pt x="2778346" y="204094"/>
                  </a:lnTo>
                  <a:lnTo>
                    <a:pt x="2801402" y="246649"/>
                  </a:lnTo>
                  <a:lnTo>
                    <a:pt x="2819636" y="291489"/>
                  </a:lnTo>
                  <a:lnTo>
                    <a:pt x="2832875" y="338186"/>
                  </a:lnTo>
                  <a:lnTo>
                    <a:pt x="2840946" y="386315"/>
                  </a:lnTo>
                  <a:lnTo>
                    <a:pt x="2843674" y="435449"/>
                  </a:lnTo>
                  <a:lnTo>
                    <a:pt x="2841166" y="482897"/>
                  </a:lnTo>
                  <a:lnTo>
                    <a:pt x="2833814" y="528864"/>
                  </a:lnTo>
                  <a:lnTo>
                    <a:pt x="2821880" y="573085"/>
                  </a:lnTo>
                  <a:lnTo>
                    <a:pt x="2805625" y="615296"/>
                  </a:lnTo>
                  <a:lnTo>
                    <a:pt x="2785308" y="655229"/>
                  </a:lnTo>
                  <a:lnTo>
                    <a:pt x="2761192" y="692621"/>
                  </a:lnTo>
                  <a:lnTo>
                    <a:pt x="2733536" y="727204"/>
                  </a:lnTo>
                  <a:lnTo>
                    <a:pt x="2702602" y="758713"/>
                  </a:lnTo>
                  <a:lnTo>
                    <a:pt x="2668650" y="786883"/>
                  </a:lnTo>
                  <a:lnTo>
                    <a:pt x="2631942" y="811448"/>
                  </a:lnTo>
                  <a:lnTo>
                    <a:pt x="2592737" y="832142"/>
                  </a:lnTo>
                  <a:lnTo>
                    <a:pt x="2551298" y="848700"/>
                  </a:lnTo>
                  <a:lnTo>
                    <a:pt x="2507883" y="860856"/>
                  </a:lnTo>
                  <a:lnTo>
                    <a:pt x="2462755" y="868344"/>
                  </a:lnTo>
                  <a:lnTo>
                    <a:pt x="2416174" y="870899"/>
                  </a:lnTo>
                  <a:lnTo>
                    <a:pt x="2369594" y="868344"/>
                  </a:lnTo>
                  <a:lnTo>
                    <a:pt x="2324466" y="860856"/>
                  </a:lnTo>
                  <a:lnTo>
                    <a:pt x="2281051" y="848700"/>
                  </a:lnTo>
                  <a:lnTo>
                    <a:pt x="2239612" y="832142"/>
                  </a:lnTo>
                  <a:lnTo>
                    <a:pt x="2200407" y="811448"/>
                  </a:lnTo>
                  <a:lnTo>
                    <a:pt x="2163699" y="786883"/>
                  </a:lnTo>
                  <a:lnTo>
                    <a:pt x="2129747" y="758713"/>
                  </a:lnTo>
                  <a:lnTo>
                    <a:pt x="2098813" y="727204"/>
                  </a:lnTo>
                  <a:lnTo>
                    <a:pt x="2071157" y="692621"/>
                  </a:lnTo>
                  <a:lnTo>
                    <a:pt x="2047041" y="655229"/>
                  </a:lnTo>
                  <a:lnTo>
                    <a:pt x="2026724" y="615296"/>
                  </a:lnTo>
                  <a:lnTo>
                    <a:pt x="2010469" y="573085"/>
                  </a:lnTo>
                  <a:lnTo>
                    <a:pt x="1998535" y="528864"/>
                  </a:lnTo>
                  <a:lnTo>
                    <a:pt x="1991183" y="482897"/>
                  </a:lnTo>
                  <a:lnTo>
                    <a:pt x="1988674" y="43544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525" y="3070425"/>
              <a:ext cx="797399" cy="8326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5475" y="3051249"/>
              <a:ext cx="835660" cy="871219"/>
            </a:xfrm>
            <a:custGeom>
              <a:avLst/>
              <a:gdLst/>
              <a:ahLst/>
              <a:cxnLst/>
              <a:rect l="l" t="t" r="r" b="b"/>
              <a:pathLst>
                <a:path w="835660" h="871220">
                  <a:moveTo>
                    <a:pt x="0" y="435449"/>
                  </a:moveTo>
                  <a:lnTo>
                    <a:pt x="2451" y="388002"/>
                  </a:lnTo>
                  <a:lnTo>
                    <a:pt x="9635" y="342035"/>
                  </a:lnTo>
                  <a:lnTo>
                    <a:pt x="21297" y="297814"/>
                  </a:lnTo>
                  <a:lnTo>
                    <a:pt x="37182" y="255603"/>
                  </a:lnTo>
                  <a:lnTo>
                    <a:pt x="57035" y="215670"/>
                  </a:lnTo>
                  <a:lnTo>
                    <a:pt x="80601" y="178278"/>
                  </a:lnTo>
                  <a:lnTo>
                    <a:pt x="107626" y="143695"/>
                  </a:lnTo>
                  <a:lnTo>
                    <a:pt x="137854" y="112186"/>
                  </a:lnTo>
                  <a:lnTo>
                    <a:pt x="171032" y="84016"/>
                  </a:lnTo>
                  <a:lnTo>
                    <a:pt x="206903" y="59451"/>
                  </a:lnTo>
                  <a:lnTo>
                    <a:pt x="245213" y="38757"/>
                  </a:lnTo>
                  <a:lnTo>
                    <a:pt x="285708" y="22199"/>
                  </a:lnTo>
                  <a:lnTo>
                    <a:pt x="328132" y="10043"/>
                  </a:lnTo>
                  <a:lnTo>
                    <a:pt x="372231" y="2555"/>
                  </a:lnTo>
                  <a:lnTo>
                    <a:pt x="417749" y="0"/>
                  </a:lnTo>
                  <a:lnTo>
                    <a:pt x="464887" y="2779"/>
                  </a:lnTo>
                  <a:lnTo>
                    <a:pt x="511059" y="10999"/>
                  </a:lnTo>
                  <a:lnTo>
                    <a:pt x="555859" y="24485"/>
                  </a:lnTo>
                  <a:lnTo>
                    <a:pt x="598876" y="43058"/>
                  </a:lnTo>
                  <a:lnTo>
                    <a:pt x="639701" y="66542"/>
                  </a:lnTo>
                  <a:lnTo>
                    <a:pt x="677927" y="94762"/>
                  </a:lnTo>
                  <a:lnTo>
                    <a:pt x="713143" y="127540"/>
                  </a:lnTo>
                  <a:lnTo>
                    <a:pt x="744589" y="164249"/>
                  </a:lnTo>
                  <a:lnTo>
                    <a:pt x="771662" y="204094"/>
                  </a:lnTo>
                  <a:lnTo>
                    <a:pt x="794192" y="246649"/>
                  </a:lnTo>
                  <a:lnTo>
                    <a:pt x="812010" y="291489"/>
                  </a:lnTo>
                  <a:lnTo>
                    <a:pt x="824947" y="338186"/>
                  </a:lnTo>
                  <a:lnTo>
                    <a:pt x="832833" y="386315"/>
                  </a:lnTo>
                  <a:lnTo>
                    <a:pt x="835499" y="435449"/>
                  </a:lnTo>
                  <a:lnTo>
                    <a:pt x="833048" y="482897"/>
                  </a:lnTo>
                  <a:lnTo>
                    <a:pt x="825864" y="528864"/>
                  </a:lnTo>
                  <a:lnTo>
                    <a:pt x="814202" y="573085"/>
                  </a:lnTo>
                  <a:lnTo>
                    <a:pt x="798317" y="615296"/>
                  </a:lnTo>
                  <a:lnTo>
                    <a:pt x="778464" y="655229"/>
                  </a:lnTo>
                  <a:lnTo>
                    <a:pt x="754898" y="692621"/>
                  </a:lnTo>
                  <a:lnTo>
                    <a:pt x="727873" y="727204"/>
                  </a:lnTo>
                  <a:lnTo>
                    <a:pt x="697645" y="758713"/>
                  </a:lnTo>
                  <a:lnTo>
                    <a:pt x="664467" y="786883"/>
                  </a:lnTo>
                  <a:lnTo>
                    <a:pt x="628596" y="811448"/>
                  </a:lnTo>
                  <a:lnTo>
                    <a:pt x="590286" y="832142"/>
                  </a:lnTo>
                  <a:lnTo>
                    <a:pt x="549791" y="848700"/>
                  </a:lnTo>
                  <a:lnTo>
                    <a:pt x="507367" y="860856"/>
                  </a:lnTo>
                  <a:lnTo>
                    <a:pt x="463268" y="868344"/>
                  </a:lnTo>
                  <a:lnTo>
                    <a:pt x="417749" y="870899"/>
                  </a:lnTo>
                  <a:lnTo>
                    <a:pt x="372231" y="868344"/>
                  </a:lnTo>
                  <a:lnTo>
                    <a:pt x="328132" y="860856"/>
                  </a:lnTo>
                  <a:lnTo>
                    <a:pt x="285708" y="848700"/>
                  </a:lnTo>
                  <a:lnTo>
                    <a:pt x="245213" y="832142"/>
                  </a:lnTo>
                  <a:lnTo>
                    <a:pt x="206903" y="811448"/>
                  </a:lnTo>
                  <a:lnTo>
                    <a:pt x="171032" y="786883"/>
                  </a:lnTo>
                  <a:lnTo>
                    <a:pt x="137854" y="758713"/>
                  </a:lnTo>
                  <a:lnTo>
                    <a:pt x="107626" y="727204"/>
                  </a:lnTo>
                  <a:lnTo>
                    <a:pt x="80601" y="692621"/>
                  </a:lnTo>
                  <a:lnTo>
                    <a:pt x="57035" y="655229"/>
                  </a:lnTo>
                  <a:lnTo>
                    <a:pt x="37182" y="615296"/>
                  </a:lnTo>
                  <a:lnTo>
                    <a:pt x="21297" y="573085"/>
                  </a:lnTo>
                  <a:lnTo>
                    <a:pt x="9635" y="528864"/>
                  </a:lnTo>
                  <a:lnTo>
                    <a:pt x="2451" y="482897"/>
                  </a:lnTo>
                  <a:lnTo>
                    <a:pt x="0" y="43544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80450" y="3096900"/>
              <a:ext cx="797399" cy="8060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04625" y="3096900"/>
              <a:ext cx="797399" cy="80609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381774" y="4204797"/>
            <a:ext cx="130810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Arial"/>
                <a:cs typeface="Arial"/>
              </a:rPr>
              <a:t>Automate</a:t>
            </a:r>
            <a:r>
              <a:rPr sz="750" spc="17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asset</a:t>
            </a:r>
            <a:r>
              <a:rPr sz="750" spc="50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management</a:t>
            </a:r>
            <a:r>
              <a:rPr sz="750" spc="140" dirty="0">
                <a:latin typeface="Arial"/>
                <a:cs typeface="Arial"/>
              </a:rPr>
              <a:t> </a:t>
            </a:r>
            <a:r>
              <a:rPr sz="750" spc="-25" dirty="0">
                <a:latin typeface="Arial"/>
                <a:cs typeface="Arial"/>
              </a:rPr>
              <a:t>and</a:t>
            </a:r>
            <a:r>
              <a:rPr sz="750" spc="10" dirty="0">
                <a:latin typeface="Arial"/>
                <a:cs typeface="Arial"/>
              </a:rPr>
              <a:t> maintenance</a:t>
            </a:r>
            <a:r>
              <a:rPr sz="750" spc="8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to</a:t>
            </a:r>
            <a:r>
              <a:rPr sz="750" spc="8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extend</a:t>
            </a:r>
            <a:r>
              <a:rPr sz="750" spc="8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asset </a:t>
            </a:r>
            <a:r>
              <a:rPr sz="750" dirty="0">
                <a:latin typeface="Arial"/>
                <a:cs typeface="Arial"/>
              </a:rPr>
              <a:t>lifespan</a:t>
            </a:r>
            <a:r>
              <a:rPr sz="750" spc="9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and</a:t>
            </a:r>
            <a:r>
              <a:rPr sz="750" spc="95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minimize downtime.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84000" y="4261946"/>
            <a:ext cx="12509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Arial"/>
                <a:cs typeface="Arial"/>
              </a:rPr>
              <a:t>Leverage</a:t>
            </a:r>
            <a:r>
              <a:rPr sz="750" spc="7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real-time</a:t>
            </a:r>
            <a:r>
              <a:rPr sz="750" spc="80" dirty="0">
                <a:latin typeface="Arial"/>
                <a:cs typeface="Arial"/>
              </a:rPr>
              <a:t> </a:t>
            </a:r>
            <a:r>
              <a:rPr sz="750" spc="-20" dirty="0">
                <a:latin typeface="Arial"/>
                <a:cs typeface="Arial"/>
              </a:rPr>
              <a:t>data</a:t>
            </a:r>
            <a:r>
              <a:rPr sz="750" dirty="0">
                <a:latin typeface="Arial"/>
                <a:cs typeface="Arial"/>
              </a:rPr>
              <a:t> insights</a:t>
            </a:r>
            <a:r>
              <a:rPr sz="750" spc="1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to</a:t>
            </a:r>
            <a:r>
              <a:rPr sz="750" spc="114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optimize</a:t>
            </a:r>
            <a:r>
              <a:rPr sz="750" spc="114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asset </a:t>
            </a:r>
            <a:r>
              <a:rPr sz="750" spc="10" dirty="0">
                <a:latin typeface="Arial"/>
                <a:cs typeface="Arial"/>
              </a:rPr>
              <a:t>performance</a:t>
            </a:r>
            <a:r>
              <a:rPr sz="750" spc="9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and</a:t>
            </a:r>
            <a:r>
              <a:rPr sz="750" spc="95" dirty="0">
                <a:latin typeface="Arial"/>
                <a:cs typeface="Arial"/>
              </a:rPr>
              <a:t> </a:t>
            </a:r>
            <a:r>
              <a:rPr sz="750" spc="-20" dirty="0">
                <a:latin typeface="Arial"/>
                <a:cs typeface="Arial"/>
              </a:rPr>
              <a:t>drive</a:t>
            </a:r>
            <a:r>
              <a:rPr sz="750" dirty="0">
                <a:latin typeface="Arial"/>
                <a:cs typeface="Arial"/>
              </a:rPr>
              <a:t> smarter</a:t>
            </a:r>
            <a:r>
              <a:rPr sz="750" spc="12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business</a:t>
            </a:r>
            <a:r>
              <a:rPr sz="750" spc="125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decisions.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284995" y="240493"/>
            <a:ext cx="2739390" cy="937894"/>
            <a:chOff x="3284995" y="240493"/>
            <a:chExt cx="2739390" cy="937894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1955" y="257430"/>
              <a:ext cx="2721900" cy="92036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85018" y="240493"/>
              <a:ext cx="2607945" cy="806450"/>
            </a:xfrm>
            <a:custGeom>
              <a:avLst/>
              <a:gdLst/>
              <a:ahLst/>
              <a:cxnLst/>
              <a:rect l="l" t="t" r="r" b="b"/>
              <a:pathLst>
                <a:path w="2607945" h="806450">
                  <a:moveTo>
                    <a:pt x="2607599" y="806061"/>
                  </a:moveTo>
                  <a:lnTo>
                    <a:pt x="0" y="806061"/>
                  </a:lnTo>
                  <a:lnTo>
                    <a:pt x="0" y="0"/>
                  </a:lnTo>
                  <a:lnTo>
                    <a:pt x="2607599" y="0"/>
                  </a:lnTo>
                  <a:lnTo>
                    <a:pt x="2607599" y="8060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84995" y="240514"/>
              <a:ext cx="715176" cy="80602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101024" y="528400"/>
            <a:ext cx="1479550" cy="546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49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85"/>
              </a:spcBef>
            </a:pPr>
            <a:r>
              <a:rPr sz="750" dirty="0">
                <a:solidFill>
                  <a:srgbClr val="1A1A1A"/>
                </a:solidFill>
                <a:latin typeface="Arial"/>
                <a:cs typeface="Arial"/>
              </a:rPr>
              <a:t>Reduce</a:t>
            </a:r>
            <a:r>
              <a:rPr sz="750" spc="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A1A1A"/>
                </a:solidFill>
                <a:latin typeface="Arial"/>
                <a:cs typeface="Arial"/>
              </a:rPr>
              <a:t>manual</a:t>
            </a:r>
            <a:r>
              <a:rPr sz="750" spc="4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A1A1A"/>
                </a:solidFill>
                <a:latin typeface="Arial"/>
                <a:cs typeface="Arial"/>
              </a:rPr>
              <a:t>processes</a:t>
            </a:r>
            <a:r>
              <a:rPr sz="750" spc="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1A1A1A"/>
                </a:solidFill>
                <a:latin typeface="Arial"/>
                <a:cs typeface="Arial"/>
              </a:rPr>
              <a:t>with</a:t>
            </a:r>
            <a:r>
              <a:rPr sz="750" spc="10" dirty="0">
                <a:solidFill>
                  <a:srgbClr val="1A1A1A"/>
                </a:solidFill>
                <a:latin typeface="Arial"/>
                <a:cs typeface="Arial"/>
              </a:rPr>
              <a:t> automated</a:t>
            </a:r>
            <a:r>
              <a:rPr sz="750" spc="15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A1A1A"/>
                </a:solidFill>
                <a:latin typeface="Arial"/>
                <a:cs typeface="Arial"/>
              </a:rPr>
              <a:t>workﬂows</a:t>
            </a:r>
            <a:r>
              <a:rPr sz="750" spc="15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A1A1A"/>
                </a:solidFill>
                <a:latin typeface="Arial"/>
                <a:cs typeface="Arial"/>
              </a:rPr>
              <a:t>for</a:t>
            </a:r>
            <a:r>
              <a:rPr sz="750" spc="20" dirty="0">
                <a:solidFill>
                  <a:srgbClr val="1A1A1A"/>
                </a:solidFill>
                <a:latin typeface="Arial"/>
                <a:cs typeface="Arial"/>
              </a:rPr>
              <a:t> maintenance, procurement, </a:t>
            </a:r>
            <a:r>
              <a:rPr sz="750" spc="-25" dirty="0">
                <a:solidFill>
                  <a:srgbClr val="1A1A1A"/>
                </a:solidFill>
                <a:latin typeface="Arial"/>
                <a:cs typeface="Arial"/>
              </a:rPr>
              <a:t>and</a:t>
            </a:r>
            <a:r>
              <a:rPr sz="750" spc="10" dirty="0">
                <a:solidFill>
                  <a:srgbClr val="1A1A1A"/>
                </a:solidFill>
                <a:latin typeface="Arial"/>
                <a:cs typeface="Arial"/>
              </a:rPr>
              <a:t> inventory</a:t>
            </a:r>
            <a:r>
              <a:rPr sz="750" spc="12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A1A1A"/>
                </a:solidFill>
                <a:latin typeface="Arial"/>
                <a:cs typeface="Arial"/>
              </a:rPr>
              <a:t>management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85018" y="240493"/>
            <a:ext cx="2607945" cy="806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744855">
              <a:lnSpc>
                <a:spcPct val="100000"/>
              </a:lnSpc>
              <a:spcBef>
                <a:spcPts val="765"/>
              </a:spcBef>
            </a:pPr>
            <a:r>
              <a:rPr sz="900" b="1" dirty="0">
                <a:solidFill>
                  <a:srgbClr val="0299FF"/>
                </a:solidFill>
                <a:latin typeface="Arial"/>
                <a:cs typeface="Arial"/>
              </a:rPr>
              <a:t>Streamline</a:t>
            </a:r>
            <a:r>
              <a:rPr sz="900" b="1" spc="85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299FF"/>
                </a:solidFill>
                <a:latin typeface="Arial"/>
                <a:cs typeface="Arial"/>
              </a:rPr>
              <a:t>Your</a:t>
            </a:r>
            <a:r>
              <a:rPr sz="900" b="1" spc="90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0299FF"/>
                </a:solidFill>
                <a:latin typeface="Arial"/>
                <a:cs typeface="Arial"/>
              </a:rPr>
              <a:t>Asset</a:t>
            </a:r>
            <a:r>
              <a:rPr sz="900" b="1" spc="90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0299FF"/>
                </a:solidFill>
                <a:latin typeface="Arial"/>
                <a:cs typeface="Arial"/>
              </a:rPr>
              <a:t>Lifecycle</a:t>
            </a:r>
            <a:endParaRPr sz="900">
              <a:latin typeface="Arial"/>
              <a:cs typeface="Arial"/>
            </a:endParaRPr>
          </a:p>
          <a:p>
            <a:pPr marL="744855" marR="18415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latin typeface="Arial"/>
                <a:cs typeface="Arial"/>
              </a:rPr>
              <a:t>Optimize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every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stage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asset </a:t>
            </a:r>
            <a:r>
              <a:rPr sz="800" spc="10" dirty="0">
                <a:latin typeface="Arial"/>
                <a:cs typeface="Arial"/>
              </a:rPr>
              <a:t>management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from</a:t>
            </a:r>
            <a:r>
              <a:rPr sz="800" spc="130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procurement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to</a:t>
            </a:r>
            <a:r>
              <a:rPr sz="800" spc="10" dirty="0">
                <a:latin typeface="Arial"/>
                <a:cs typeface="Arial"/>
              </a:rPr>
              <a:t> disposal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with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one</a:t>
            </a:r>
            <a:r>
              <a:rPr sz="800" spc="55" dirty="0">
                <a:latin typeface="Arial"/>
                <a:cs typeface="Arial"/>
              </a:rPr>
              <a:t> </a:t>
            </a:r>
            <a:r>
              <a:rPr sz="800" spc="10" dirty="0">
                <a:latin typeface="Arial"/>
                <a:cs typeface="Arial"/>
              </a:rPr>
              <a:t>intuitive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platform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7999" y="1717362"/>
            <a:ext cx="1485900" cy="5168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0" rIns="0" bIns="0" rtlCol="0">
            <a:spAutoFit/>
          </a:bodyPr>
          <a:lstStyle/>
          <a:p>
            <a:pPr marL="85725" marR="30480">
              <a:lnSpc>
                <a:spcPct val="100000"/>
              </a:lnSpc>
              <a:spcBef>
                <a:spcPts val="200"/>
              </a:spcBef>
            </a:pPr>
            <a:r>
              <a:rPr sz="750" dirty="0">
                <a:latin typeface="Arial"/>
                <a:cs typeface="Arial"/>
              </a:rPr>
              <a:t>Real-time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analytics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empower </a:t>
            </a:r>
            <a:r>
              <a:rPr sz="750" spc="20" dirty="0">
                <a:latin typeface="Arial"/>
                <a:cs typeface="Arial"/>
              </a:rPr>
              <a:t>you</a:t>
            </a:r>
            <a:r>
              <a:rPr sz="750" spc="2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to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make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informed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choices, </a:t>
            </a:r>
            <a:r>
              <a:rPr sz="750" dirty="0">
                <a:latin typeface="Arial"/>
                <a:cs typeface="Arial"/>
              </a:rPr>
              <a:t>maximizing</a:t>
            </a:r>
            <a:r>
              <a:rPr sz="750" spc="7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asset</a:t>
            </a:r>
            <a:r>
              <a:rPr sz="750" spc="75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eﬃciency</a:t>
            </a:r>
            <a:r>
              <a:rPr sz="750" spc="50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and</a:t>
            </a:r>
            <a:r>
              <a:rPr sz="750" spc="60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value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18024" y="1375437"/>
            <a:ext cx="1445260" cy="45465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7625" rIns="0" bIns="0" rtlCol="0">
            <a:spAutoFit/>
          </a:bodyPr>
          <a:lstStyle/>
          <a:p>
            <a:pPr marL="41275" marR="148590" algn="just">
              <a:lnSpc>
                <a:spcPct val="100000"/>
              </a:lnSpc>
              <a:spcBef>
                <a:spcPts val="375"/>
              </a:spcBef>
            </a:pPr>
            <a:r>
              <a:rPr sz="750" dirty="0">
                <a:solidFill>
                  <a:srgbClr val="1A1A1A"/>
                </a:solidFill>
                <a:latin typeface="Arial"/>
                <a:cs typeface="Arial"/>
              </a:rPr>
              <a:t>Workﬂows</a:t>
            </a:r>
            <a:r>
              <a:rPr sz="750" spc="13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A1A1A"/>
                </a:solidFill>
                <a:latin typeface="Arial"/>
                <a:cs typeface="Arial"/>
              </a:rPr>
              <a:t>for</a:t>
            </a:r>
            <a:r>
              <a:rPr sz="750" spc="13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A1A1A"/>
                </a:solidFill>
                <a:latin typeface="Arial"/>
                <a:cs typeface="Arial"/>
              </a:rPr>
              <a:t>maintenance, </a:t>
            </a:r>
            <a:r>
              <a:rPr sz="750" spc="20" dirty="0">
                <a:solidFill>
                  <a:srgbClr val="1A1A1A"/>
                </a:solidFill>
                <a:latin typeface="Arial"/>
                <a:cs typeface="Arial"/>
              </a:rPr>
              <a:t>procurement,</a:t>
            </a:r>
            <a:r>
              <a:rPr sz="750" spc="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A1A1A"/>
                </a:solidFill>
                <a:latin typeface="Arial"/>
                <a:cs typeface="Arial"/>
              </a:rPr>
              <a:t>and</a:t>
            </a:r>
            <a:r>
              <a:rPr sz="750" spc="4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A1A1A"/>
                </a:solidFill>
                <a:latin typeface="Arial"/>
                <a:cs typeface="Arial"/>
              </a:rPr>
              <a:t>inventory </a:t>
            </a:r>
            <a:r>
              <a:rPr sz="750" spc="10" dirty="0">
                <a:solidFill>
                  <a:srgbClr val="1A1A1A"/>
                </a:solidFill>
                <a:latin typeface="Arial"/>
                <a:cs typeface="Arial"/>
              </a:rPr>
              <a:t>management</a:t>
            </a:r>
            <a:r>
              <a:rPr sz="750" spc="1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A1A1A"/>
                </a:solidFill>
                <a:latin typeface="Arial"/>
                <a:cs typeface="Arial"/>
              </a:rPr>
              <a:t>eﬃciency.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796658" y="2324374"/>
            <a:ext cx="2271395" cy="278130"/>
          </a:xfrm>
          <a:custGeom>
            <a:avLst/>
            <a:gdLst/>
            <a:ahLst/>
            <a:cxnLst/>
            <a:rect l="l" t="t" r="r" b="b"/>
            <a:pathLst>
              <a:path w="2271395" h="278130">
                <a:moveTo>
                  <a:pt x="4216" y="0"/>
                </a:moveTo>
                <a:lnTo>
                  <a:pt x="0" y="0"/>
                </a:lnTo>
                <a:lnTo>
                  <a:pt x="0" y="277799"/>
                </a:lnTo>
                <a:lnTo>
                  <a:pt x="2271316" y="27779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6297036" y="2011850"/>
            <a:ext cx="2651125" cy="982344"/>
            <a:chOff x="6297036" y="2011850"/>
            <a:chExt cx="2651125" cy="982344"/>
          </a:xfrm>
        </p:grpSpPr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13995" y="2028787"/>
              <a:ext cx="2633763" cy="96522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297057" y="2011850"/>
              <a:ext cx="2519680" cy="851535"/>
            </a:xfrm>
            <a:custGeom>
              <a:avLst/>
              <a:gdLst/>
              <a:ahLst/>
              <a:cxnLst/>
              <a:rect l="l" t="t" r="r" b="b"/>
              <a:pathLst>
                <a:path w="2519679" h="851535">
                  <a:moveTo>
                    <a:pt x="2519463" y="850924"/>
                  </a:moveTo>
                  <a:lnTo>
                    <a:pt x="0" y="850924"/>
                  </a:lnTo>
                  <a:lnTo>
                    <a:pt x="0" y="0"/>
                  </a:lnTo>
                  <a:lnTo>
                    <a:pt x="2519463" y="0"/>
                  </a:lnTo>
                  <a:lnTo>
                    <a:pt x="2519463" y="850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97036" y="2011871"/>
              <a:ext cx="691004" cy="850880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3796650" y="693362"/>
            <a:ext cx="3129280" cy="905510"/>
          </a:xfrm>
          <a:custGeom>
            <a:avLst/>
            <a:gdLst/>
            <a:ahLst/>
            <a:cxnLst/>
            <a:rect l="l" t="t" r="r" b="b"/>
            <a:pathLst>
              <a:path w="3129279" h="905510">
                <a:moveTo>
                  <a:pt x="0" y="444599"/>
                </a:moveTo>
                <a:lnTo>
                  <a:pt x="299" y="778199"/>
                </a:lnTo>
              </a:path>
              <a:path w="3129279" h="905510">
                <a:moveTo>
                  <a:pt x="1039762" y="575587"/>
                </a:moveTo>
                <a:lnTo>
                  <a:pt x="1039762" y="902612"/>
                </a:lnTo>
                <a:lnTo>
                  <a:pt x="1300762" y="902612"/>
                </a:lnTo>
                <a:lnTo>
                  <a:pt x="1300762" y="904987"/>
                </a:lnTo>
              </a:path>
              <a:path w="3129279" h="905510">
                <a:moveTo>
                  <a:pt x="3129024" y="0"/>
                </a:moveTo>
                <a:lnTo>
                  <a:pt x="2271324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297057" y="2011850"/>
            <a:ext cx="2519680" cy="85153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781050" marR="100330" indent="-19685">
              <a:lnSpc>
                <a:spcPct val="104800"/>
              </a:lnSpc>
              <a:spcBef>
                <a:spcPts val="670"/>
              </a:spcBef>
            </a:pPr>
            <a:r>
              <a:rPr sz="900" b="1" dirty="0">
                <a:solidFill>
                  <a:srgbClr val="0299FF"/>
                </a:solidFill>
                <a:latin typeface="Arial"/>
                <a:cs typeface="Arial"/>
              </a:rPr>
              <a:t>Cut</a:t>
            </a:r>
            <a:r>
              <a:rPr sz="900" b="1" spc="-15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0299FF"/>
                </a:solidFill>
                <a:latin typeface="Arial"/>
                <a:cs typeface="Arial"/>
              </a:rPr>
              <a:t>Costs,</a:t>
            </a:r>
            <a:r>
              <a:rPr sz="900" b="1" spc="-10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299FF"/>
                </a:solidFill>
                <a:latin typeface="Arial"/>
                <a:cs typeface="Arial"/>
              </a:rPr>
              <a:t>Boost</a:t>
            </a:r>
            <a:r>
              <a:rPr sz="900" b="1" spc="-10" dirty="0">
                <a:solidFill>
                  <a:srgbClr val="0299FF"/>
                </a:solidFill>
                <a:latin typeface="Arial"/>
                <a:cs typeface="Arial"/>
              </a:rPr>
              <a:t> Productivity </a:t>
            </a:r>
            <a:r>
              <a:rPr sz="800" dirty="0">
                <a:latin typeface="Arial"/>
                <a:cs typeface="Arial"/>
              </a:rPr>
              <a:t>Streamlined</a:t>
            </a:r>
            <a:r>
              <a:rPr sz="800" spc="7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asset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tracking</a:t>
            </a:r>
            <a:r>
              <a:rPr sz="800" spc="7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and</a:t>
            </a:r>
            <a:r>
              <a:rPr sz="800" dirty="0">
                <a:latin typeface="Arial"/>
                <a:cs typeface="Arial"/>
              </a:rPr>
              <a:t> automated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processes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save</a:t>
            </a:r>
            <a:r>
              <a:rPr sz="800" spc="5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time</a:t>
            </a:r>
            <a:r>
              <a:rPr sz="800" spc="50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5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reduce</a:t>
            </a:r>
            <a:r>
              <a:rPr sz="800" spc="6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operational</a:t>
            </a:r>
            <a:endParaRPr sz="800">
              <a:latin typeface="Arial"/>
              <a:cs typeface="Arial"/>
            </a:endParaRPr>
          </a:p>
          <a:p>
            <a:pPr marL="781050">
              <a:lnSpc>
                <a:spcPct val="100000"/>
              </a:lnSpc>
            </a:pPr>
            <a:r>
              <a:rPr sz="800" spc="-10" dirty="0">
                <a:latin typeface="Arial"/>
                <a:cs typeface="Arial"/>
              </a:rPr>
              <a:t>expenses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783762" y="1574999"/>
            <a:ext cx="459105" cy="265430"/>
          </a:xfrm>
          <a:custGeom>
            <a:avLst/>
            <a:gdLst/>
            <a:ahLst/>
            <a:cxnLst/>
            <a:rect l="l" t="t" r="r" b="b"/>
            <a:pathLst>
              <a:path w="459104" h="265430">
                <a:moveTo>
                  <a:pt x="0" y="0"/>
                </a:moveTo>
                <a:lnTo>
                  <a:pt x="455038" y="0"/>
                </a:lnTo>
                <a:lnTo>
                  <a:pt x="455038" y="264899"/>
                </a:lnTo>
                <a:lnTo>
                  <a:pt x="458999" y="26489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58449" y="1132900"/>
            <a:ext cx="0" cy="713740"/>
          </a:xfrm>
          <a:custGeom>
            <a:avLst/>
            <a:gdLst/>
            <a:ahLst/>
            <a:cxnLst/>
            <a:rect l="l" t="t" r="r" b="b"/>
            <a:pathLst>
              <a:path h="713739">
                <a:moveTo>
                  <a:pt x="0" y="0"/>
                </a:moveTo>
                <a:lnTo>
                  <a:pt x="0" y="71369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141611" y="325247"/>
            <a:ext cx="13804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Automate</a:t>
            </a:r>
            <a:r>
              <a:rPr sz="90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9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Accelerate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10625" y="1165798"/>
            <a:ext cx="190436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Enterprise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Power,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SMB</a:t>
            </a:r>
            <a:r>
              <a:rPr sz="9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Simplicity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11425" y="1503774"/>
            <a:ext cx="17373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Insights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9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Smarter</a:t>
            </a:r>
            <a:r>
              <a:rPr sz="9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Decisions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03975" y="3663298"/>
            <a:ext cx="1271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299FF"/>
                </a:solidFill>
                <a:latin typeface="Arial"/>
                <a:cs typeface="Arial"/>
              </a:rPr>
              <a:t>Reporting</a:t>
            </a:r>
            <a:r>
              <a:rPr sz="1200" b="1" spc="160" dirty="0">
                <a:solidFill>
                  <a:srgbClr val="0299FF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299FF"/>
                </a:solidFill>
                <a:latin typeface="Arial"/>
                <a:cs typeface="Arial"/>
              </a:rPr>
              <a:t>&amp; </a:t>
            </a:r>
            <a:r>
              <a:rPr sz="1200" b="1" dirty="0">
                <a:solidFill>
                  <a:srgbClr val="0299FF"/>
                </a:solidFill>
                <a:latin typeface="Arial"/>
                <a:cs typeface="Arial"/>
              </a:rPr>
              <a:t>Decision</a:t>
            </a:r>
            <a:r>
              <a:rPr sz="1200" b="1" spc="-10" dirty="0">
                <a:solidFill>
                  <a:srgbClr val="0299FF"/>
                </a:solidFill>
                <a:latin typeface="Arial"/>
                <a:cs typeface="Arial"/>
              </a:rPr>
              <a:t> Making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17251" cy="4919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850" y="2224223"/>
              <a:ext cx="3544073" cy="26957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912999"/>
              <a:ext cx="9144000" cy="230504"/>
            </a:xfrm>
            <a:custGeom>
              <a:avLst/>
              <a:gdLst/>
              <a:ahLst/>
              <a:cxnLst/>
              <a:rect l="l" t="t" r="r" b="b"/>
              <a:pathLst>
                <a:path w="9144000" h="230504">
                  <a:moveTo>
                    <a:pt x="0" y="0"/>
                  </a:moveTo>
                  <a:lnTo>
                    <a:pt x="9143999" y="0"/>
                  </a:lnTo>
                  <a:lnTo>
                    <a:pt x="9143999" y="230500"/>
                  </a:lnTo>
                  <a:lnTo>
                    <a:pt x="0" y="230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1725" y="4982222"/>
              <a:ext cx="520549" cy="1174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40024" y="2358702"/>
            <a:ext cx="116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9287" y="3830477"/>
            <a:ext cx="289496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AssetSkout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comprehensive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lifecycle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empowers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SMBs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assets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just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players.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covers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everything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procurement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tracking,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reporting,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disposition.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65917" y="1894123"/>
            <a:ext cx="39522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000000"/>
                </a:solidFill>
              </a:rPr>
              <a:t>A</a:t>
            </a:r>
            <a:r>
              <a:rPr sz="1300" spc="40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Full</a:t>
            </a:r>
            <a:r>
              <a:rPr sz="1300" spc="50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range</a:t>
            </a:r>
            <a:r>
              <a:rPr sz="1300" spc="45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of</a:t>
            </a:r>
            <a:r>
              <a:rPr sz="1300" spc="50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Features</a:t>
            </a:r>
            <a:r>
              <a:rPr sz="1300" spc="45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Provided</a:t>
            </a:r>
            <a:r>
              <a:rPr sz="1300" spc="45" dirty="0">
                <a:solidFill>
                  <a:srgbClr val="000000"/>
                </a:solidFill>
              </a:rPr>
              <a:t> </a:t>
            </a:r>
            <a:r>
              <a:rPr sz="1300" dirty="0">
                <a:solidFill>
                  <a:srgbClr val="000000"/>
                </a:solidFill>
              </a:rPr>
              <a:t>by</a:t>
            </a:r>
            <a:r>
              <a:rPr sz="1300" spc="45" dirty="0">
                <a:solidFill>
                  <a:srgbClr val="000000"/>
                </a:solidFill>
              </a:rPr>
              <a:t> </a:t>
            </a:r>
            <a:r>
              <a:rPr sz="1300" spc="-10" dirty="0">
                <a:solidFill>
                  <a:srgbClr val="000000"/>
                </a:solidFill>
              </a:rPr>
              <a:t>AssetSkout</a:t>
            </a:r>
            <a:endParaRPr sz="1300"/>
          </a:p>
        </p:txBody>
      </p:sp>
      <p:sp>
        <p:nvSpPr>
          <p:cNvPr id="10" name="object 10"/>
          <p:cNvSpPr txBox="1"/>
          <p:nvPr/>
        </p:nvSpPr>
        <p:spPr>
          <a:xfrm>
            <a:off x="4591430" y="2208635"/>
            <a:ext cx="2240280" cy="22885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6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Access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Global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Marketplaces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Centralized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Purchasing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Procurement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Tracking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spc="-10" dirty="0">
                <a:latin typeface="Arial"/>
                <a:cs typeface="Arial"/>
              </a:rPr>
              <a:t>Dashboards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User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Self-Service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Commissioning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Inventory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spc="-10" dirty="0">
                <a:latin typeface="Arial"/>
                <a:cs typeface="Arial"/>
              </a:rPr>
              <a:t>Condition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Based</a:t>
            </a:r>
            <a:r>
              <a:rPr sz="900" b="1" spc="-10" dirty="0">
                <a:latin typeface="Arial"/>
                <a:cs typeface="Arial"/>
              </a:rPr>
              <a:t> Monitoring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Chain-Of-Custody</a:t>
            </a:r>
            <a:r>
              <a:rPr sz="900" b="1" dirty="0">
                <a:latin typeface="Arial"/>
                <a:cs typeface="Arial"/>
              </a:rPr>
              <a:t> &amp;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Transfer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spc="-10" dirty="0">
                <a:latin typeface="Arial"/>
                <a:cs typeface="Arial"/>
              </a:rPr>
              <a:t>Warranty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57580" y="2208635"/>
            <a:ext cx="1745614" cy="20828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6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Planned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Maintenance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Predictive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Maintenance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spc="-10" dirty="0">
                <a:latin typeface="Arial"/>
                <a:cs typeface="Arial"/>
              </a:rPr>
              <a:t>Available</a:t>
            </a:r>
            <a:r>
              <a:rPr sz="900" b="1" spc="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Resources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Work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Order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spc="-10" dirty="0">
                <a:latin typeface="Arial"/>
                <a:cs typeface="Arial"/>
              </a:rPr>
              <a:t>Workflow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And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Automation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Fleet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Fleet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Check-Out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&amp;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In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Decommissioning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Asset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Disposition</a:t>
            </a:r>
            <a:endParaRPr sz="90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40"/>
              </a:spcBef>
              <a:buChar char="●"/>
              <a:tabLst>
                <a:tab pos="309880" algn="l"/>
              </a:tabLst>
            </a:pPr>
            <a:r>
              <a:rPr sz="900" b="1" dirty="0">
                <a:latin typeface="Arial"/>
                <a:cs typeface="Arial"/>
              </a:rPr>
              <a:t>Skills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Management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0800" y="436718"/>
            <a:ext cx="8154034" cy="3392170"/>
            <a:chOff x="490800" y="436718"/>
            <a:chExt cx="8154034" cy="339217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800" y="2727211"/>
              <a:ext cx="2576623" cy="11013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33188" y="436727"/>
              <a:ext cx="3911600" cy="1202055"/>
            </a:xfrm>
            <a:custGeom>
              <a:avLst/>
              <a:gdLst/>
              <a:ahLst/>
              <a:cxnLst/>
              <a:rect l="l" t="t" r="r" b="b"/>
              <a:pathLst>
                <a:path w="3911600" h="1202055">
                  <a:moveTo>
                    <a:pt x="994740" y="474891"/>
                  </a:moveTo>
                  <a:lnTo>
                    <a:pt x="990701" y="430072"/>
                  </a:lnTo>
                  <a:lnTo>
                    <a:pt x="982624" y="385711"/>
                  </a:lnTo>
                  <a:lnTo>
                    <a:pt x="970521" y="342074"/>
                  </a:lnTo>
                  <a:lnTo>
                    <a:pt x="954366" y="299478"/>
                  </a:lnTo>
                  <a:lnTo>
                    <a:pt x="934186" y="258203"/>
                  </a:lnTo>
                  <a:lnTo>
                    <a:pt x="909967" y="218567"/>
                  </a:lnTo>
                  <a:lnTo>
                    <a:pt x="881710" y="180835"/>
                  </a:lnTo>
                  <a:lnTo>
                    <a:pt x="849414" y="145313"/>
                  </a:lnTo>
                  <a:lnTo>
                    <a:pt x="813904" y="113017"/>
                  </a:lnTo>
                  <a:lnTo>
                    <a:pt x="776173" y="84772"/>
                  </a:lnTo>
                  <a:lnTo>
                    <a:pt x="736523" y="60540"/>
                  </a:lnTo>
                  <a:lnTo>
                    <a:pt x="695261" y="40360"/>
                  </a:lnTo>
                  <a:lnTo>
                    <a:pt x="652653" y="24218"/>
                  </a:lnTo>
                  <a:lnTo>
                    <a:pt x="609028" y="12103"/>
                  </a:lnTo>
                  <a:lnTo>
                    <a:pt x="564654" y="4038"/>
                  </a:lnTo>
                  <a:lnTo>
                    <a:pt x="519849" y="0"/>
                  </a:lnTo>
                  <a:lnTo>
                    <a:pt x="474891" y="0"/>
                  </a:lnTo>
                  <a:lnTo>
                    <a:pt x="430072" y="4038"/>
                  </a:lnTo>
                  <a:lnTo>
                    <a:pt x="385711" y="12103"/>
                  </a:lnTo>
                  <a:lnTo>
                    <a:pt x="342074" y="24218"/>
                  </a:lnTo>
                  <a:lnTo>
                    <a:pt x="299478" y="40360"/>
                  </a:lnTo>
                  <a:lnTo>
                    <a:pt x="258216" y="60540"/>
                  </a:lnTo>
                  <a:lnTo>
                    <a:pt x="218567" y="84772"/>
                  </a:lnTo>
                  <a:lnTo>
                    <a:pt x="180835" y="113017"/>
                  </a:lnTo>
                  <a:lnTo>
                    <a:pt x="145313" y="145313"/>
                  </a:lnTo>
                  <a:lnTo>
                    <a:pt x="113030" y="180835"/>
                  </a:lnTo>
                  <a:lnTo>
                    <a:pt x="84772" y="218567"/>
                  </a:lnTo>
                  <a:lnTo>
                    <a:pt x="60553" y="258203"/>
                  </a:lnTo>
                  <a:lnTo>
                    <a:pt x="40360" y="299478"/>
                  </a:lnTo>
                  <a:lnTo>
                    <a:pt x="24218" y="342074"/>
                  </a:lnTo>
                  <a:lnTo>
                    <a:pt x="12115" y="385711"/>
                  </a:lnTo>
                  <a:lnTo>
                    <a:pt x="4038" y="430072"/>
                  </a:lnTo>
                  <a:lnTo>
                    <a:pt x="0" y="474891"/>
                  </a:lnTo>
                  <a:lnTo>
                    <a:pt x="0" y="519849"/>
                  </a:lnTo>
                  <a:lnTo>
                    <a:pt x="4038" y="564654"/>
                  </a:lnTo>
                  <a:lnTo>
                    <a:pt x="12115" y="609028"/>
                  </a:lnTo>
                  <a:lnTo>
                    <a:pt x="24218" y="652653"/>
                  </a:lnTo>
                  <a:lnTo>
                    <a:pt x="40360" y="695248"/>
                  </a:lnTo>
                  <a:lnTo>
                    <a:pt x="60553" y="736523"/>
                  </a:lnTo>
                  <a:lnTo>
                    <a:pt x="84772" y="776173"/>
                  </a:lnTo>
                  <a:lnTo>
                    <a:pt x="113030" y="813904"/>
                  </a:lnTo>
                  <a:lnTo>
                    <a:pt x="145313" y="849414"/>
                  </a:lnTo>
                  <a:lnTo>
                    <a:pt x="497370" y="1201470"/>
                  </a:lnTo>
                  <a:lnTo>
                    <a:pt x="849414" y="849414"/>
                  </a:lnTo>
                  <a:lnTo>
                    <a:pt x="881710" y="813904"/>
                  </a:lnTo>
                  <a:lnTo>
                    <a:pt x="909967" y="776173"/>
                  </a:lnTo>
                  <a:lnTo>
                    <a:pt x="934186" y="736523"/>
                  </a:lnTo>
                  <a:lnTo>
                    <a:pt x="954366" y="695248"/>
                  </a:lnTo>
                  <a:lnTo>
                    <a:pt x="970521" y="652653"/>
                  </a:lnTo>
                  <a:lnTo>
                    <a:pt x="982624" y="609028"/>
                  </a:lnTo>
                  <a:lnTo>
                    <a:pt x="990701" y="564654"/>
                  </a:lnTo>
                  <a:lnTo>
                    <a:pt x="994740" y="519849"/>
                  </a:lnTo>
                  <a:lnTo>
                    <a:pt x="994740" y="474891"/>
                  </a:lnTo>
                  <a:close/>
                </a:path>
                <a:path w="3911600" h="1202055">
                  <a:moveTo>
                    <a:pt x="2452865" y="474891"/>
                  </a:moveTo>
                  <a:lnTo>
                    <a:pt x="2448826" y="430072"/>
                  </a:lnTo>
                  <a:lnTo>
                    <a:pt x="2440762" y="385711"/>
                  </a:lnTo>
                  <a:lnTo>
                    <a:pt x="2428646" y="342074"/>
                  </a:lnTo>
                  <a:lnTo>
                    <a:pt x="2412504" y="299478"/>
                  </a:lnTo>
                  <a:lnTo>
                    <a:pt x="2392311" y="258203"/>
                  </a:lnTo>
                  <a:lnTo>
                    <a:pt x="2368092" y="218567"/>
                  </a:lnTo>
                  <a:lnTo>
                    <a:pt x="2339835" y="180835"/>
                  </a:lnTo>
                  <a:lnTo>
                    <a:pt x="2307552" y="145313"/>
                  </a:lnTo>
                  <a:lnTo>
                    <a:pt x="2272030" y="113017"/>
                  </a:lnTo>
                  <a:lnTo>
                    <a:pt x="2234298" y="84772"/>
                  </a:lnTo>
                  <a:lnTo>
                    <a:pt x="2194649" y="60540"/>
                  </a:lnTo>
                  <a:lnTo>
                    <a:pt x="2153386" y="40360"/>
                  </a:lnTo>
                  <a:lnTo>
                    <a:pt x="2110790" y="24218"/>
                  </a:lnTo>
                  <a:lnTo>
                    <a:pt x="2067153" y="12103"/>
                  </a:lnTo>
                  <a:lnTo>
                    <a:pt x="2022792" y="4038"/>
                  </a:lnTo>
                  <a:lnTo>
                    <a:pt x="1977974" y="0"/>
                  </a:lnTo>
                  <a:lnTo>
                    <a:pt x="1933016" y="0"/>
                  </a:lnTo>
                  <a:lnTo>
                    <a:pt x="1888210" y="4038"/>
                  </a:lnTo>
                  <a:lnTo>
                    <a:pt x="1843836" y="12103"/>
                  </a:lnTo>
                  <a:lnTo>
                    <a:pt x="1800212" y="24218"/>
                  </a:lnTo>
                  <a:lnTo>
                    <a:pt x="1757603" y="40360"/>
                  </a:lnTo>
                  <a:lnTo>
                    <a:pt x="1716341" y="60540"/>
                  </a:lnTo>
                  <a:lnTo>
                    <a:pt x="1676692" y="84772"/>
                  </a:lnTo>
                  <a:lnTo>
                    <a:pt x="1638960" y="113017"/>
                  </a:lnTo>
                  <a:lnTo>
                    <a:pt x="1603451" y="145313"/>
                  </a:lnTo>
                  <a:lnTo>
                    <a:pt x="1571155" y="180835"/>
                  </a:lnTo>
                  <a:lnTo>
                    <a:pt x="1542897" y="218567"/>
                  </a:lnTo>
                  <a:lnTo>
                    <a:pt x="1518678" y="258203"/>
                  </a:lnTo>
                  <a:lnTo>
                    <a:pt x="1498498" y="299478"/>
                  </a:lnTo>
                  <a:lnTo>
                    <a:pt x="1482344" y="342074"/>
                  </a:lnTo>
                  <a:lnTo>
                    <a:pt x="1470240" y="385711"/>
                  </a:lnTo>
                  <a:lnTo>
                    <a:pt x="1462163" y="430072"/>
                  </a:lnTo>
                  <a:lnTo>
                    <a:pt x="1458125" y="474891"/>
                  </a:lnTo>
                  <a:lnTo>
                    <a:pt x="1458125" y="519849"/>
                  </a:lnTo>
                  <a:lnTo>
                    <a:pt x="1462163" y="564654"/>
                  </a:lnTo>
                  <a:lnTo>
                    <a:pt x="1470240" y="609028"/>
                  </a:lnTo>
                  <a:lnTo>
                    <a:pt x="1482344" y="652653"/>
                  </a:lnTo>
                  <a:lnTo>
                    <a:pt x="1498498" y="695248"/>
                  </a:lnTo>
                  <a:lnTo>
                    <a:pt x="1518678" y="736523"/>
                  </a:lnTo>
                  <a:lnTo>
                    <a:pt x="1542897" y="776173"/>
                  </a:lnTo>
                  <a:lnTo>
                    <a:pt x="1571155" y="813904"/>
                  </a:lnTo>
                  <a:lnTo>
                    <a:pt x="1603451" y="849414"/>
                  </a:lnTo>
                  <a:lnTo>
                    <a:pt x="1955495" y="1201470"/>
                  </a:lnTo>
                  <a:lnTo>
                    <a:pt x="2307552" y="849414"/>
                  </a:lnTo>
                  <a:lnTo>
                    <a:pt x="2339835" y="813904"/>
                  </a:lnTo>
                  <a:lnTo>
                    <a:pt x="2368092" y="776173"/>
                  </a:lnTo>
                  <a:lnTo>
                    <a:pt x="2392311" y="736523"/>
                  </a:lnTo>
                  <a:lnTo>
                    <a:pt x="2412504" y="695248"/>
                  </a:lnTo>
                  <a:lnTo>
                    <a:pt x="2428646" y="652653"/>
                  </a:lnTo>
                  <a:lnTo>
                    <a:pt x="2440762" y="609028"/>
                  </a:lnTo>
                  <a:lnTo>
                    <a:pt x="2448826" y="564654"/>
                  </a:lnTo>
                  <a:lnTo>
                    <a:pt x="2452865" y="519849"/>
                  </a:lnTo>
                  <a:lnTo>
                    <a:pt x="2452865" y="474891"/>
                  </a:lnTo>
                  <a:close/>
                </a:path>
                <a:path w="3911600" h="1202055">
                  <a:moveTo>
                    <a:pt x="3911015" y="474891"/>
                  </a:moveTo>
                  <a:lnTo>
                    <a:pt x="3906977" y="430072"/>
                  </a:lnTo>
                  <a:lnTo>
                    <a:pt x="3898900" y="385711"/>
                  </a:lnTo>
                  <a:lnTo>
                    <a:pt x="3886797" y="342074"/>
                  </a:lnTo>
                  <a:lnTo>
                    <a:pt x="3870642" y="299478"/>
                  </a:lnTo>
                  <a:lnTo>
                    <a:pt x="3850462" y="258203"/>
                  </a:lnTo>
                  <a:lnTo>
                    <a:pt x="3826243" y="218567"/>
                  </a:lnTo>
                  <a:lnTo>
                    <a:pt x="3797985" y="180835"/>
                  </a:lnTo>
                  <a:lnTo>
                    <a:pt x="3765689" y="145313"/>
                  </a:lnTo>
                  <a:lnTo>
                    <a:pt x="3730180" y="113017"/>
                  </a:lnTo>
                  <a:lnTo>
                    <a:pt x="3692448" y="84772"/>
                  </a:lnTo>
                  <a:lnTo>
                    <a:pt x="3652799" y="60540"/>
                  </a:lnTo>
                  <a:lnTo>
                    <a:pt x="3611537" y="40360"/>
                  </a:lnTo>
                  <a:lnTo>
                    <a:pt x="3568928" y="24218"/>
                  </a:lnTo>
                  <a:lnTo>
                    <a:pt x="3525304" y="12103"/>
                  </a:lnTo>
                  <a:lnTo>
                    <a:pt x="3480930" y="4038"/>
                  </a:lnTo>
                  <a:lnTo>
                    <a:pt x="3436124" y="0"/>
                  </a:lnTo>
                  <a:lnTo>
                    <a:pt x="3391166" y="0"/>
                  </a:lnTo>
                  <a:lnTo>
                    <a:pt x="3346348" y="4038"/>
                  </a:lnTo>
                  <a:lnTo>
                    <a:pt x="3301987" y="12103"/>
                  </a:lnTo>
                  <a:lnTo>
                    <a:pt x="3258350" y="24218"/>
                  </a:lnTo>
                  <a:lnTo>
                    <a:pt x="3215754" y="40360"/>
                  </a:lnTo>
                  <a:lnTo>
                    <a:pt x="3174492" y="60540"/>
                  </a:lnTo>
                  <a:lnTo>
                    <a:pt x="3134842" y="84772"/>
                  </a:lnTo>
                  <a:lnTo>
                    <a:pt x="3097111" y="113017"/>
                  </a:lnTo>
                  <a:lnTo>
                    <a:pt x="3061589" y="145313"/>
                  </a:lnTo>
                  <a:lnTo>
                    <a:pt x="3029305" y="180835"/>
                  </a:lnTo>
                  <a:lnTo>
                    <a:pt x="3001048" y="218567"/>
                  </a:lnTo>
                  <a:lnTo>
                    <a:pt x="2976829" y="258203"/>
                  </a:lnTo>
                  <a:lnTo>
                    <a:pt x="2956636" y="299478"/>
                  </a:lnTo>
                  <a:lnTo>
                    <a:pt x="2940494" y="342074"/>
                  </a:lnTo>
                  <a:lnTo>
                    <a:pt x="2928378" y="385711"/>
                  </a:lnTo>
                  <a:lnTo>
                    <a:pt x="2920314" y="430072"/>
                  </a:lnTo>
                  <a:lnTo>
                    <a:pt x="2916275" y="474891"/>
                  </a:lnTo>
                  <a:lnTo>
                    <a:pt x="2916275" y="519849"/>
                  </a:lnTo>
                  <a:lnTo>
                    <a:pt x="2920314" y="564654"/>
                  </a:lnTo>
                  <a:lnTo>
                    <a:pt x="2928378" y="609028"/>
                  </a:lnTo>
                  <a:lnTo>
                    <a:pt x="2940494" y="652653"/>
                  </a:lnTo>
                  <a:lnTo>
                    <a:pt x="2956636" y="695248"/>
                  </a:lnTo>
                  <a:lnTo>
                    <a:pt x="2976829" y="736523"/>
                  </a:lnTo>
                  <a:lnTo>
                    <a:pt x="3001048" y="776173"/>
                  </a:lnTo>
                  <a:lnTo>
                    <a:pt x="3029305" y="813904"/>
                  </a:lnTo>
                  <a:lnTo>
                    <a:pt x="3061589" y="849414"/>
                  </a:lnTo>
                  <a:lnTo>
                    <a:pt x="3413645" y="1201470"/>
                  </a:lnTo>
                  <a:lnTo>
                    <a:pt x="3765689" y="849414"/>
                  </a:lnTo>
                  <a:lnTo>
                    <a:pt x="3797985" y="813904"/>
                  </a:lnTo>
                  <a:lnTo>
                    <a:pt x="3826243" y="776173"/>
                  </a:lnTo>
                  <a:lnTo>
                    <a:pt x="3850462" y="736523"/>
                  </a:lnTo>
                  <a:lnTo>
                    <a:pt x="3870642" y="695248"/>
                  </a:lnTo>
                  <a:lnTo>
                    <a:pt x="3886797" y="652653"/>
                  </a:lnTo>
                  <a:lnTo>
                    <a:pt x="3898900" y="609028"/>
                  </a:lnTo>
                  <a:lnTo>
                    <a:pt x="3906977" y="564654"/>
                  </a:lnTo>
                  <a:lnTo>
                    <a:pt x="3911015" y="519849"/>
                  </a:lnTo>
                  <a:lnTo>
                    <a:pt x="3911015" y="474891"/>
                  </a:lnTo>
                  <a:close/>
                </a:path>
              </a:pathLst>
            </a:custGeom>
            <a:solidFill>
              <a:srgbClr val="02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3487" y="548175"/>
              <a:ext cx="730425" cy="7297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4625" y="548532"/>
              <a:ext cx="771850" cy="7711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0922" y="548175"/>
              <a:ext cx="771850" cy="771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1925" y="1078407"/>
              <a:ext cx="7527925" cy="2987040"/>
            </a:xfrm>
            <a:custGeom>
              <a:avLst/>
              <a:gdLst/>
              <a:ahLst/>
              <a:cxnLst/>
              <a:rect l="l" t="t" r="r" b="b"/>
              <a:pathLst>
                <a:path w="7527925" h="2987040">
                  <a:moveTo>
                    <a:pt x="1605902" y="1555711"/>
                  </a:moveTo>
                  <a:lnTo>
                    <a:pt x="0" y="1555711"/>
                  </a:lnTo>
                  <a:lnTo>
                    <a:pt x="0" y="2986709"/>
                  </a:lnTo>
                  <a:lnTo>
                    <a:pt x="1605902" y="2986709"/>
                  </a:lnTo>
                  <a:lnTo>
                    <a:pt x="1605902" y="1555711"/>
                  </a:lnTo>
                  <a:close/>
                </a:path>
                <a:path w="7527925" h="2987040">
                  <a:moveTo>
                    <a:pt x="3324491" y="1555711"/>
                  </a:moveTo>
                  <a:lnTo>
                    <a:pt x="1718589" y="1555711"/>
                  </a:lnTo>
                  <a:lnTo>
                    <a:pt x="1718589" y="2986709"/>
                  </a:lnTo>
                  <a:lnTo>
                    <a:pt x="3324491" y="2986709"/>
                  </a:lnTo>
                  <a:lnTo>
                    <a:pt x="3324491" y="1555711"/>
                  </a:lnTo>
                  <a:close/>
                </a:path>
                <a:path w="7527925" h="2987040">
                  <a:moveTo>
                    <a:pt x="4090581" y="0"/>
                  </a:moveTo>
                  <a:lnTo>
                    <a:pt x="2484678" y="0"/>
                  </a:lnTo>
                  <a:lnTo>
                    <a:pt x="2484678" y="1430997"/>
                  </a:lnTo>
                  <a:lnTo>
                    <a:pt x="4090581" y="1430997"/>
                  </a:lnTo>
                  <a:lnTo>
                    <a:pt x="4090581" y="0"/>
                  </a:lnTo>
                  <a:close/>
                </a:path>
                <a:path w="7527925" h="2987040">
                  <a:moveTo>
                    <a:pt x="5043081" y="1555711"/>
                  </a:moveTo>
                  <a:lnTo>
                    <a:pt x="3437178" y="1555711"/>
                  </a:lnTo>
                  <a:lnTo>
                    <a:pt x="3437178" y="2986709"/>
                  </a:lnTo>
                  <a:lnTo>
                    <a:pt x="5043081" y="2986709"/>
                  </a:lnTo>
                  <a:lnTo>
                    <a:pt x="5043081" y="1555711"/>
                  </a:lnTo>
                  <a:close/>
                </a:path>
                <a:path w="7527925" h="2987040">
                  <a:moveTo>
                    <a:pt x="5809170" y="0"/>
                  </a:moveTo>
                  <a:lnTo>
                    <a:pt x="4203268" y="0"/>
                  </a:lnTo>
                  <a:lnTo>
                    <a:pt x="4203268" y="1430997"/>
                  </a:lnTo>
                  <a:lnTo>
                    <a:pt x="5809170" y="1430997"/>
                  </a:lnTo>
                  <a:lnTo>
                    <a:pt x="5809170" y="0"/>
                  </a:lnTo>
                  <a:close/>
                </a:path>
                <a:path w="7527925" h="2987040">
                  <a:moveTo>
                    <a:pt x="7527785" y="0"/>
                  </a:moveTo>
                  <a:lnTo>
                    <a:pt x="5921883" y="0"/>
                  </a:lnTo>
                  <a:lnTo>
                    <a:pt x="5921883" y="1430997"/>
                  </a:lnTo>
                  <a:lnTo>
                    <a:pt x="7527785" y="1430997"/>
                  </a:lnTo>
                  <a:lnTo>
                    <a:pt x="7527785" y="0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66612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382270" marR="331470" indent="-43815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1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Lifecycle Management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4925" y="1277264"/>
            <a:ext cx="28143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E4B75"/>
                </a:solidFill>
              </a:rPr>
              <a:t>Key</a:t>
            </a:r>
            <a:r>
              <a:rPr spc="-135" dirty="0">
                <a:solidFill>
                  <a:srgbClr val="2E4B75"/>
                </a:solidFill>
              </a:rPr>
              <a:t> </a:t>
            </a:r>
            <a:r>
              <a:rPr spc="65" dirty="0">
                <a:solidFill>
                  <a:srgbClr val="2E4B75"/>
                </a:solidFill>
              </a:rPr>
              <a:t>Features &amp;</a:t>
            </a:r>
            <a:r>
              <a:rPr spc="-65" dirty="0">
                <a:solidFill>
                  <a:srgbClr val="2E4B75"/>
                </a:solidFill>
              </a:rPr>
              <a:t> </a:t>
            </a:r>
            <a:r>
              <a:rPr spc="40" dirty="0">
                <a:solidFill>
                  <a:srgbClr val="2E4B75"/>
                </a:solidFill>
              </a:rPr>
              <a:t>Capabilities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03811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441959" marR="313690" indent="110489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Inventory Management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85199" y="1078399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000">
              <a:latin typeface="Times New Roman"/>
              <a:cs typeface="Times New Roman"/>
            </a:endParaRPr>
          </a:p>
          <a:p>
            <a:pPr marL="443865" marR="436245" indent="92075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QR</a:t>
            </a: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Integration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1937" y="2634107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384175" marR="351155" indent="227965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Global Marketplaces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00524" y="2634107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457834" marR="379730" indent="-71755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Maintenance Scheduling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9111" y="2634107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381635" marR="374015" indent="263525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Fleet Management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37711" y="2634107"/>
            <a:ext cx="1605915" cy="1431290"/>
          </a:xfrm>
          <a:custGeom>
            <a:avLst/>
            <a:gdLst/>
            <a:ahLst/>
            <a:cxnLst/>
            <a:rect l="l" t="t" r="r" b="b"/>
            <a:pathLst>
              <a:path w="1605915" h="1431289">
                <a:moveTo>
                  <a:pt x="1605900" y="1430999"/>
                </a:moveTo>
                <a:lnTo>
                  <a:pt x="0" y="1430999"/>
                </a:lnTo>
                <a:lnTo>
                  <a:pt x="0" y="0"/>
                </a:lnTo>
                <a:lnTo>
                  <a:pt x="1605900" y="0"/>
                </a:lnTo>
                <a:lnTo>
                  <a:pt x="1605900" y="1430999"/>
                </a:lnTo>
                <a:close/>
              </a:path>
            </a:pathLst>
          </a:custGeom>
          <a:solidFill>
            <a:srgbClr val="2E4B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37711" y="2634107"/>
            <a:ext cx="1605915" cy="143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Times New Roman"/>
              <a:cs typeface="Times New Roman"/>
            </a:endParaRPr>
          </a:p>
          <a:p>
            <a:pPr marL="381635" marR="374015" indent="119380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Warranty Management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87850" y="1190677"/>
            <a:ext cx="6776084" cy="2350135"/>
            <a:chOff x="1587850" y="1190677"/>
            <a:chExt cx="6776084" cy="235013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0475" y="1225825"/>
              <a:ext cx="758151" cy="7581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1114" y="1202625"/>
              <a:ext cx="794073" cy="7940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9837" y="1190677"/>
              <a:ext cx="794073" cy="7933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7850" y="2746377"/>
              <a:ext cx="794073" cy="79334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6438" y="2746376"/>
              <a:ext cx="794073" cy="7933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5025" y="2746375"/>
              <a:ext cx="794073" cy="793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3625" y="2746367"/>
              <a:ext cx="794070" cy="794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50" y="847400"/>
            <a:ext cx="9144635" cy="4296410"/>
            <a:chOff x="-550" y="847400"/>
            <a:chExt cx="9144635" cy="4296410"/>
          </a:xfrm>
        </p:grpSpPr>
        <p:sp>
          <p:nvSpPr>
            <p:cNvPr id="3" name="object 3"/>
            <p:cNvSpPr/>
            <p:nvPr/>
          </p:nvSpPr>
          <p:spPr>
            <a:xfrm>
              <a:off x="-25" y="1714150"/>
              <a:ext cx="9144000" cy="3173730"/>
            </a:xfrm>
            <a:custGeom>
              <a:avLst/>
              <a:gdLst/>
              <a:ahLst/>
              <a:cxnLst/>
              <a:rect l="l" t="t" r="r" b="b"/>
              <a:pathLst>
                <a:path w="9144000" h="3173729">
                  <a:moveTo>
                    <a:pt x="0" y="3173449"/>
                  </a:moveTo>
                  <a:lnTo>
                    <a:pt x="9143999" y="31734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173449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50" y="4887599"/>
              <a:ext cx="9144000" cy="255904"/>
            </a:xfrm>
            <a:custGeom>
              <a:avLst/>
              <a:gdLst/>
              <a:ahLst/>
              <a:cxnLst/>
              <a:rect l="l" t="t" r="r" b="b"/>
              <a:pathLst>
                <a:path w="9144000" h="255904">
                  <a:moveTo>
                    <a:pt x="9143999" y="255899"/>
                  </a:moveTo>
                  <a:lnTo>
                    <a:pt x="0" y="2558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55899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974" y="893025"/>
              <a:ext cx="3879750" cy="4004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4400" y="856925"/>
              <a:ext cx="3746500" cy="3871595"/>
            </a:xfrm>
            <a:custGeom>
              <a:avLst/>
              <a:gdLst/>
              <a:ahLst/>
              <a:cxnLst/>
              <a:rect l="l" t="t" r="r" b="b"/>
              <a:pathLst>
                <a:path w="3746500" h="3871595">
                  <a:moveTo>
                    <a:pt x="3121987" y="3871499"/>
                  </a:moveTo>
                  <a:lnTo>
                    <a:pt x="624412" y="3871499"/>
                  </a:lnTo>
                  <a:lnTo>
                    <a:pt x="575615" y="3869621"/>
                  </a:lnTo>
                  <a:lnTo>
                    <a:pt x="527844" y="3864078"/>
                  </a:lnTo>
                  <a:lnTo>
                    <a:pt x="481240" y="3855008"/>
                  </a:lnTo>
                  <a:lnTo>
                    <a:pt x="435940" y="3842552"/>
                  </a:lnTo>
                  <a:lnTo>
                    <a:pt x="392085" y="3826847"/>
                  </a:lnTo>
                  <a:lnTo>
                    <a:pt x="349811" y="3808033"/>
                  </a:lnTo>
                  <a:lnTo>
                    <a:pt x="309259" y="3786249"/>
                  </a:lnTo>
                  <a:lnTo>
                    <a:pt x="270567" y="3761632"/>
                  </a:lnTo>
                  <a:lnTo>
                    <a:pt x="233874" y="3734323"/>
                  </a:lnTo>
                  <a:lnTo>
                    <a:pt x="199318" y="3704459"/>
                  </a:lnTo>
                  <a:lnTo>
                    <a:pt x="167039" y="3672181"/>
                  </a:lnTo>
                  <a:lnTo>
                    <a:pt x="137176" y="3637625"/>
                  </a:lnTo>
                  <a:lnTo>
                    <a:pt x="109867" y="3600932"/>
                  </a:lnTo>
                  <a:lnTo>
                    <a:pt x="85250" y="3562240"/>
                  </a:lnTo>
                  <a:lnTo>
                    <a:pt x="63466" y="3521688"/>
                  </a:lnTo>
                  <a:lnTo>
                    <a:pt x="44652" y="3479414"/>
                  </a:lnTo>
                  <a:lnTo>
                    <a:pt x="28947" y="3435559"/>
                  </a:lnTo>
                  <a:lnTo>
                    <a:pt x="16491" y="3390259"/>
                  </a:lnTo>
                  <a:lnTo>
                    <a:pt x="7421" y="3343655"/>
                  </a:lnTo>
                  <a:lnTo>
                    <a:pt x="1878" y="3295884"/>
                  </a:lnTo>
                  <a:lnTo>
                    <a:pt x="0" y="3247087"/>
                  </a:lnTo>
                  <a:lnTo>
                    <a:pt x="0" y="624412"/>
                  </a:lnTo>
                  <a:lnTo>
                    <a:pt x="1878" y="575615"/>
                  </a:lnTo>
                  <a:lnTo>
                    <a:pt x="7421" y="527844"/>
                  </a:lnTo>
                  <a:lnTo>
                    <a:pt x="16491" y="481240"/>
                  </a:lnTo>
                  <a:lnTo>
                    <a:pt x="28947" y="435940"/>
                  </a:lnTo>
                  <a:lnTo>
                    <a:pt x="44652" y="392085"/>
                  </a:lnTo>
                  <a:lnTo>
                    <a:pt x="63466" y="349811"/>
                  </a:lnTo>
                  <a:lnTo>
                    <a:pt x="85250" y="309259"/>
                  </a:lnTo>
                  <a:lnTo>
                    <a:pt x="109867" y="270567"/>
                  </a:lnTo>
                  <a:lnTo>
                    <a:pt x="137176" y="233874"/>
                  </a:lnTo>
                  <a:lnTo>
                    <a:pt x="167039" y="199318"/>
                  </a:lnTo>
                  <a:lnTo>
                    <a:pt x="199318" y="167039"/>
                  </a:lnTo>
                  <a:lnTo>
                    <a:pt x="233874" y="137176"/>
                  </a:lnTo>
                  <a:lnTo>
                    <a:pt x="270567" y="109867"/>
                  </a:lnTo>
                  <a:lnTo>
                    <a:pt x="309259" y="85250"/>
                  </a:lnTo>
                  <a:lnTo>
                    <a:pt x="349811" y="63466"/>
                  </a:lnTo>
                  <a:lnTo>
                    <a:pt x="392085" y="44652"/>
                  </a:lnTo>
                  <a:lnTo>
                    <a:pt x="435940" y="28947"/>
                  </a:lnTo>
                  <a:lnTo>
                    <a:pt x="481240" y="16491"/>
                  </a:lnTo>
                  <a:lnTo>
                    <a:pt x="527844" y="7421"/>
                  </a:lnTo>
                  <a:lnTo>
                    <a:pt x="575615" y="1878"/>
                  </a:lnTo>
                  <a:lnTo>
                    <a:pt x="624412" y="0"/>
                  </a:lnTo>
                  <a:lnTo>
                    <a:pt x="3121987" y="0"/>
                  </a:lnTo>
                  <a:lnTo>
                    <a:pt x="3169399" y="1878"/>
                  </a:lnTo>
                  <a:lnTo>
                    <a:pt x="3170755" y="1878"/>
                  </a:lnTo>
                  <a:lnTo>
                    <a:pt x="3220256" y="7778"/>
                  </a:lnTo>
                  <a:lnTo>
                    <a:pt x="3268256" y="17371"/>
                  </a:lnTo>
                  <a:lnTo>
                    <a:pt x="3315221" y="30651"/>
                  </a:lnTo>
                  <a:lnTo>
                    <a:pt x="3360939" y="47530"/>
                  </a:lnTo>
                  <a:lnTo>
                    <a:pt x="3405203" y="67923"/>
                  </a:lnTo>
                  <a:lnTo>
                    <a:pt x="3447802" y="91741"/>
                  </a:lnTo>
                  <a:lnTo>
                    <a:pt x="3488526" y="118899"/>
                  </a:lnTo>
                  <a:lnTo>
                    <a:pt x="3527167" y="149310"/>
                  </a:lnTo>
                  <a:lnTo>
                    <a:pt x="3563513" y="182886"/>
                  </a:lnTo>
                  <a:lnTo>
                    <a:pt x="3597089" y="219232"/>
                  </a:lnTo>
                  <a:lnTo>
                    <a:pt x="3627500" y="257873"/>
                  </a:lnTo>
                  <a:lnTo>
                    <a:pt x="3654658" y="298597"/>
                  </a:lnTo>
                  <a:lnTo>
                    <a:pt x="3678476" y="341196"/>
                  </a:lnTo>
                  <a:lnTo>
                    <a:pt x="3698869" y="385460"/>
                  </a:lnTo>
                  <a:lnTo>
                    <a:pt x="3715748" y="431178"/>
                  </a:lnTo>
                  <a:lnTo>
                    <a:pt x="3729028" y="478143"/>
                  </a:lnTo>
                  <a:lnTo>
                    <a:pt x="3738621" y="526143"/>
                  </a:lnTo>
                  <a:lnTo>
                    <a:pt x="3744440" y="574969"/>
                  </a:lnTo>
                  <a:lnTo>
                    <a:pt x="3746399" y="624412"/>
                  </a:lnTo>
                  <a:lnTo>
                    <a:pt x="3746399" y="3247087"/>
                  </a:lnTo>
                  <a:lnTo>
                    <a:pt x="3744521" y="3295884"/>
                  </a:lnTo>
                  <a:lnTo>
                    <a:pt x="3738978" y="3343655"/>
                  </a:lnTo>
                  <a:lnTo>
                    <a:pt x="3729908" y="3390259"/>
                  </a:lnTo>
                  <a:lnTo>
                    <a:pt x="3717452" y="3435559"/>
                  </a:lnTo>
                  <a:lnTo>
                    <a:pt x="3701747" y="3479414"/>
                  </a:lnTo>
                  <a:lnTo>
                    <a:pt x="3682933" y="3521688"/>
                  </a:lnTo>
                  <a:lnTo>
                    <a:pt x="3661149" y="3562240"/>
                  </a:lnTo>
                  <a:lnTo>
                    <a:pt x="3636532" y="3600932"/>
                  </a:lnTo>
                  <a:lnTo>
                    <a:pt x="3609223" y="3637625"/>
                  </a:lnTo>
                  <a:lnTo>
                    <a:pt x="3579359" y="3672181"/>
                  </a:lnTo>
                  <a:lnTo>
                    <a:pt x="3547081" y="3704459"/>
                  </a:lnTo>
                  <a:lnTo>
                    <a:pt x="3512525" y="3734323"/>
                  </a:lnTo>
                  <a:lnTo>
                    <a:pt x="3475832" y="3761632"/>
                  </a:lnTo>
                  <a:lnTo>
                    <a:pt x="3437140" y="3786249"/>
                  </a:lnTo>
                  <a:lnTo>
                    <a:pt x="3396588" y="3808033"/>
                  </a:lnTo>
                  <a:lnTo>
                    <a:pt x="3354314" y="3826847"/>
                  </a:lnTo>
                  <a:lnTo>
                    <a:pt x="3310459" y="3842552"/>
                  </a:lnTo>
                  <a:lnTo>
                    <a:pt x="3265159" y="3855008"/>
                  </a:lnTo>
                  <a:lnTo>
                    <a:pt x="3218555" y="3864078"/>
                  </a:lnTo>
                  <a:lnTo>
                    <a:pt x="3170784" y="3869621"/>
                  </a:lnTo>
                  <a:lnTo>
                    <a:pt x="3121987" y="3871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4400" y="856925"/>
              <a:ext cx="3746500" cy="3871595"/>
            </a:xfrm>
            <a:custGeom>
              <a:avLst/>
              <a:gdLst/>
              <a:ahLst/>
              <a:cxnLst/>
              <a:rect l="l" t="t" r="r" b="b"/>
              <a:pathLst>
                <a:path w="3746500" h="3871595">
                  <a:moveTo>
                    <a:pt x="0" y="624412"/>
                  </a:moveTo>
                  <a:lnTo>
                    <a:pt x="1878" y="575615"/>
                  </a:lnTo>
                  <a:lnTo>
                    <a:pt x="7421" y="527844"/>
                  </a:lnTo>
                  <a:lnTo>
                    <a:pt x="16491" y="481240"/>
                  </a:lnTo>
                  <a:lnTo>
                    <a:pt x="28947" y="435940"/>
                  </a:lnTo>
                  <a:lnTo>
                    <a:pt x="44652" y="392085"/>
                  </a:lnTo>
                  <a:lnTo>
                    <a:pt x="63466" y="349811"/>
                  </a:lnTo>
                  <a:lnTo>
                    <a:pt x="85250" y="309259"/>
                  </a:lnTo>
                  <a:lnTo>
                    <a:pt x="109867" y="270567"/>
                  </a:lnTo>
                  <a:lnTo>
                    <a:pt x="137176" y="233874"/>
                  </a:lnTo>
                  <a:lnTo>
                    <a:pt x="167039" y="199318"/>
                  </a:lnTo>
                  <a:lnTo>
                    <a:pt x="199318" y="167039"/>
                  </a:lnTo>
                  <a:lnTo>
                    <a:pt x="233874" y="137176"/>
                  </a:lnTo>
                  <a:lnTo>
                    <a:pt x="270567" y="109867"/>
                  </a:lnTo>
                  <a:lnTo>
                    <a:pt x="309259" y="85250"/>
                  </a:lnTo>
                  <a:lnTo>
                    <a:pt x="349811" y="63466"/>
                  </a:lnTo>
                  <a:lnTo>
                    <a:pt x="392085" y="44652"/>
                  </a:lnTo>
                  <a:lnTo>
                    <a:pt x="435940" y="28947"/>
                  </a:lnTo>
                  <a:lnTo>
                    <a:pt x="481240" y="16491"/>
                  </a:lnTo>
                  <a:lnTo>
                    <a:pt x="527844" y="7421"/>
                  </a:lnTo>
                  <a:lnTo>
                    <a:pt x="575615" y="1878"/>
                  </a:lnTo>
                  <a:lnTo>
                    <a:pt x="624412" y="0"/>
                  </a:lnTo>
                  <a:lnTo>
                    <a:pt x="3121987" y="0"/>
                  </a:lnTo>
                  <a:lnTo>
                    <a:pt x="3171430" y="1959"/>
                  </a:lnTo>
                  <a:lnTo>
                    <a:pt x="3220256" y="7778"/>
                  </a:lnTo>
                  <a:lnTo>
                    <a:pt x="3268256" y="17371"/>
                  </a:lnTo>
                  <a:lnTo>
                    <a:pt x="3315221" y="30651"/>
                  </a:lnTo>
                  <a:lnTo>
                    <a:pt x="3360939" y="47530"/>
                  </a:lnTo>
                  <a:lnTo>
                    <a:pt x="3405203" y="67923"/>
                  </a:lnTo>
                  <a:lnTo>
                    <a:pt x="3447802" y="91741"/>
                  </a:lnTo>
                  <a:lnTo>
                    <a:pt x="3488526" y="118899"/>
                  </a:lnTo>
                  <a:lnTo>
                    <a:pt x="3527167" y="149310"/>
                  </a:lnTo>
                  <a:lnTo>
                    <a:pt x="3563513" y="182886"/>
                  </a:lnTo>
                  <a:lnTo>
                    <a:pt x="3597089" y="219232"/>
                  </a:lnTo>
                  <a:lnTo>
                    <a:pt x="3627500" y="257873"/>
                  </a:lnTo>
                  <a:lnTo>
                    <a:pt x="3654658" y="298597"/>
                  </a:lnTo>
                  <a:lnTo>
                    <a:pt x="3678477" y="341196"/>
                  </a:lnTo>
                  <a:lnTo>
                    <a:pt x="3698869" y="385460"/>
                  </a:lnTo>
                  <a:lnTo>
                    <a:pt x="3715748" y="431178"/>
                  </a:lnTo>
                  <a:lnTo>
                    <a:pt x="3729028" y="478143"/>
                  </a:lnTo>
                  <a:lnTo>
                    <a:pt x="3738621" y="526143"/>
                  </a:lnTo>
                  <a:lnTo>
                    <a:pt x="3744440" y="574969"/>
                  </a:lnTo>
                  <a:lnTo>
                    <a:pt x="3746399" y="624412"/>
                  </a:lnTo>
                  <a:lnTo>
                    <a:pt x="3746399" y="3247087"/>
                  </a:lnTo>
                  <a:lnTo>
                    <a:pt x="3744521" y="3295884"/>
                  </a:lnTo>
                  <a:lnTo>
                    <a:pt x="3738978" y="3343655"/>
                  </a:lnTo>
                  <a:lnTo>
                    <a:pt x="3729908" y="3390259"/>
                  </a:lnTo>
                  <a:lnTo>
                    <a:pt x="3717452" y="3435559"/>
                  </a:lnTo>
                  <a:lnTo>
                    <a:pt x="3701747" y="3479414"/>
                  </a:lnTo>
                  <a:lnTo>
                    <a:pt x="3682933" y="3521688"/>
                  </a:lnTo>
                  <a:lnTo>
                    <a:pt x="3661149" y="3562240"/>
                  </a:lnTo>
                  <a:lnTo>
                    <a:pt x="3636532" y="3600932"/>
                  </a:lnTo>
                  <a:lnTo>
                    <a:pt x="3609223" y="3637625"/>
                  </a:lnTo>
                  <a:lnTo>
                    <a:pt x="3579360" y="3672181"/>
                  </a:lnTo>
                  <a:lnTo>
                    <a:pt x="3547081" y="3704460"/>
                  </a:lnTo>
                  <a:lnTo>
                    <a:pt x="3512525" y="3734323"/>
                  </a:lnTo>
                  <a:lnTo>
                    <a:pt x="3475832" y="3761632"/>
                  </a:lnTo>
                  <a:lnTo>
                    <a:pt x="3437140" y="3786249"/>
                  </a:lnTo>
                  <a:lnTo>
                    <a:pt x="3396588" y="3808033"/>
                  </a:lnTo>
                  <a:lnTo>
                    <a:pt x="3354314" y="3826847"/>
                  </a:lnTo>
                  <a:lnTo>
                    <a:pt x="3310459" y="3842552"/>
                  </a:lnTo>
                  <a:lnTo>
                    <a:pt x="3265159" y="3855008"/>
                  </a:lnTo>
                  <a:lnTo>
                    <a:pt x="3218555" y="3864078"/>
                  </a:lnTo>
                  <a:lnTo>
                    <a:pt x="3170784" y="3869621"/>
                  </a:lnTo>
                  <a:lnTo>
                    <a:pt x="3121987" y="3871499"/>
                  </a:lnTo>
                  <a:lnTo>
                    <a:pt x="624412" y="3871499"/>
                  </a:lnTo>
                  <a:lnTo>
                    <a:pt x="575615" y="3869621"/>
                  </a:lnTo>
                  <a:lnTo>
                    <a:pt x="527844" y="3864078"/>
                  </a:lnTo>
                  <a:lnTo>
                    <a:pt x="481240" y="3855008"/>
                  </a:lnTo>
                  <a:lnTo>
                    <a:pt x="435940" y="3842552"/>
                  </a:lnTo>
                  <a:lnTo>
                    <a:pt x="392085" y="3826847"/>
                  </a:lnTo>
                  <a:lnTo>
                    <a:pt x="349811" y="3808033"/>
                  </a:lnTo>
                  <a:lnTo>
                    <a:pt x="309259" y="3786249"/>
                  </a:lnTo>
                  <a:lnTo>
                    <a:pt x="270567" y="3761632"/>
                  </a:lnTo>
                  <a:lnTo>
                    <a:pt x="233874" y="3734323"/>
                  </a:lnTo>
                  <a:lnTo>
                    <a:pt x="199318" y="3704460"/>
                  </a:lnTo>
                  <a:lnTo>
                    <a:pt x="167039" y="3672181"/>
                  </a:lnTo>
                  <a:lnTo>
                    <a:pt x="137176" y="3637625"/>
                  </a:lnTo>
                  <a:lnTo>
                    <a:pt x="109867" y="3600932"/>
                  </a:lnTo>
                  <a:lnTo>
                    <a:pt x="85250" y="3562240"/>
                  </a:lnTo>
                  <a:lnTo>
                    <a:pt x="63466" y="3521688"/>
                  </a:lnTo>
                  <a:lnTo>
                    <a:pt x="44652" y="3479414"/>
                  </a:lnTo>
                  <a:lnTo>
                    <a:pt x="28947" y="3435559"/>
                  </a:lnTo>
                  <a:lnTo>
                    <a:pt x="16491" y="3390259"/>
                  </a:lnTo>
                  <a:lnTo>
                    <a:pt x="7421" y="3343655"/>
                  </a:lnTo>
                  <a:lnTo>
                    <a:pt x="1878" y="3295884"/>
                  </a:lnTo>
                  <a:lnTo>
                    <a:pt x="0" y="3247087"/>
                  </a:lnTo>
                  <a:lnTo>
                    <a:pt x="0" y="624412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20778" y="205878"/>
            <a:ext cx="5914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0254C"/>
                </a:solidFill>
                <a:latin typeface="Arial"/>
                <a:cs typeface="Arial"/>
              </a:rPr>
              <a:t>Empowering</a:t>
            </a:r>
            <a:r>
              <a:rPr sz="2400" b="1" spc="95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2400" b="1" spc="-80" dirty="0">
                <a:solidFill>
                  <a:srgbClr val="10254C"/>
                </a:solidFill>
                <a:latin typeface="Arial"/>
                <a:cs typeface="Arial"/>
              </a:rPr>
              <a:t>SMBs</a:t>
            </a:r>
            <a:r>
              <a:rPr sz="2400" b="1" spc="10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2400" b="1" spc="135" dirty="0">
                <a:solidFill>
                  <a:srgbClr val="10254C"/>
                </a:solidFill>
                <a:latin typeface="Arial"/>
                <a:cs typeface="Arial"/>
              </a:rPr>
              <a:t>with</a:t>
            </a:r>
            <a:r>
              <a:rPr sz="2400" b="1" spc="10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0254C"/>
                </a:solidFill>
                <a:latin typeface="Arial"/>
                <a:cs typeface="Arial"/>
              </a:rPr>
              <a:t>Proven</a:t>
            </a:r>
            <a:r>
              <a:rPr sz="2400" b="1" spc="100" dirty="0">
                <a:solidFill>
                  <a:srgbClr val="10254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10254C"/>
                </a:solidFill>
                <a:latin typeface="Arial"/>
                <a:cs typeface="Arial"/>
              </a:rPr>
              <a:t>Results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9475" y="1919751"/>
            <a:ext cx="3048000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333333"/>
                </a:solidFill>
                <a:latin typeface="Gill Sans MT"/>
                <a:cs typeface="Gill Sans MT"/>
              </a:rPr>
              <a:t>Requirements:</a:t>
            </a:r>
            <a:r>
              <a:rPr sz="900" b="1" spc="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It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must</a:t>
            </a:r>
            <a:r>
              <a:rPr sz="900" spc="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900" spc="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mobile-friendly,</a:t>
            </a:r>
            <a:r>
              <a:rPr sz="900" spc="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have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0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900" spc="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modern,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natural</a:t>
            </a:r>
            <a:r>
              <a:rPr sz="9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interface,</a:t>
            </a:r>
            <a:r>
              <a:rPr sz="9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9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able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9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scale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9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other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departments.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9475" y="2413526"/>
            <a:ext cx="306578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900" b="1" spc="-30" dirty="0">
                <a:solidFill>
                  <a:srgbClr val="333333"/>
                </a:solidFill>
                <a:latin typeface="Gill Sans MT"/>
                <a:cs typeface="Gill Sans MT"/>
              </a:rPr>
              <a:t>Solution:</a:t>
            </a:r>
            <a:r>
              <a:rPr sz="900" b="1" spc="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900" spc="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5" dirty="0">
                <a:solidFill>
                  <a:srgbClr val="333333"/>
                </a:solidFill>
                <a:latin typeface="Gill Sans MT"/>
                <a:cs typeface="Gill Sans MT"/>
              </a:rPr>
              <a:t>elapsed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time</a:t>
            </a:r>
            <a:r>
              <a:rPr sz="900" spc="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complete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requirements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deﬁnition,</a:t>
            </a:r>
            <a:r>
              <a:rPr sz="900" spc="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45" dirty="0">
                <a:solidFill>
                  <a:srgbClr val="333333"/>
                </a:solidFill>
                <a:latin typeface="Gill Sans MT"/>
                <a:cs typeface="Gill Sans MT"/>
              </a:rPr>
              <a:t>design,</a:t>
            </a:r>
            <a:r>
              <a:rPr sz="900" spc="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installation,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testing,</a:t>
            </a:r>
            <a:r>
              <a:rPr sz="900" spc="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900" spc="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launch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900" spc="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mobile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responsive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portal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75" dirty="0">
                <a:solidFill>
                  <a:srgbClr val="333333"/>
                </a:solidFill>
                <a:latin typeface="Gill Sans MT"/>
                <a:cs typeface="Gill Sans MT"/>
              </a:rPr>
              <a:t>was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less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than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20" dirty="0">
                <a:solidFill>
                  <a:srgbClr val="333333"/>
                </a:solidFill>
                <a:latin typeface="Gill Sans MT"/>
                <a:cs typeface="Gill Sans MT"/>
              </a:rPr>
              <a:t>four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weeks.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5463" y="3641007"/>
            <a:ext cx="767715" cy="798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100" b="1" spc="25" dirty="0">
                <a:solidFill>
                  <a:srgbClr val="0299FF"/>
                </a:solidFill>
                <a:latin typeface="Gill Sans MT"/>
                <a:cs typeface="Gill Sans MT"/>
              </a:rPr>
              <a:t>30%</a:t>
            </a:r>
            <a:endParaRPr sz="31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reduction</a:t>
            </a:r>
            <a:r>
              <a:rPr sz="900" spc="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25" dirty="0">
                <a:solidFill>
                  <a:srgbClr val="333333"/>
                </a:solidFill>
                <a:latin typeface="Gill Sans MT"/>
                <a:cs typeface="Gill Sans MT"/>
              </a:rPr>
              <a:t>in</a:t>
            </a:r>
            <a:endParaRPr sz="9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phone</a:t>
            </a:r>
            <a:r>
              <a:rPr sz="900" spc="1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support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0125" y="3641019"/>
            <a:ext cx="787400" cy="798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25" dirty="0">
                <a:solidFill>
                  <a:srgbClr val="0299FF"/>
                </a:solidFill>
                <a:latin typeface="Gill Sans MT"/>
                <a:cs typeface="Gill Sans MT"/>
              </a:rPr>
              <a:t>30%</a:t>
            </a:r>
            <a:endParaRPr sz="3100">
              <a:latin typeface="Gill Sans MT"/>
              <a:cs typeface="Gill Sans MT"/>
            </a:endParaRPr>
          </a:p>
          <a:p>
            <a:pPr marL="64135" algn="ctr">
              <a:lnSpc>
                <a:spcPct val="100000"/>
              </a:lnSpc>
              <a:spcBef>
                <a:spcPts val="40"/>
              </a:spcBef>
            </a:pP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Increased</a:t>
            </a:r>
            <a:endParaRPr sz="900">
              <a:latin typeface="Gill Sans MT"/>
              <a:cs typeface="Gill Sans MT"/>
            </a:endParaRPr>
          </a:p>
          <a:p>
            <a:pPr marL="63500" algn="ctr">
              <a:lnSpc>
                <a:spcPct val="100000"/>
              </a:lnSpc>
              <a:spcBef>
                <a:spcPts val="165"/>
              </a:spcBef>
            </a:pP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user</a:t>
            </a:r>
            <a:r>
              <a:rPr sz="900" spc="9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adoption</a:t>
            </a:r>
            <a:endParaRPr sz="90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623125" y="847522"/>
            <a:ext cx="3922395" cy="4050665"/>
            <a:chOff x="4623125" y="847522"/>
            <a:chExt cx="3922395" cy="405066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5224" y="893148"/>
              <a:ext cx="3879750" cy="40048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632650" y="857047"/>
              <a:ext cx="3746500" cy="3871595"/>
            </a:xfrm>
            <a:custGeom>
              <a:avLst/>
              <a:gdLst/>
              <a:ahLst/>
              <a:cxnLst/>
              <a:rect l="l" t="t" r="r" b="b"/>
              <a:pathLst>
                <a:path w="3746500" h="3871595">
                  <a:moveTo>
                    <a:pt x="3121987" y="3871499"/>
                  </a:moveTo>
                  <a:lnTo>
                    <a:pt x="624412" y="3871499"/>
                  </a:lnTo>
                  <a:lnTo>
                    <a:pt x="575615" y="3869621"/>
                  </a:lnTo>
                  <a:lnTo>
                    <a:pt x="527844" y="3864077"/>
                  </a:lnTo>
                  <a:lnTo>
                    <a:pt x="481240" y="3855008"/>
                  </a:lnTo>
                  <a:lnTo>
                    <a:pt x="435940" y="3842552"/>
                  </a:lnTo>
                  <a:lnTo>
                    <a:pt x="392085" y="3826847"/>
                  </a:lnTo>
                  <a:lnTo>
                    <a:pt x="349811" y="3808033"/>
                  </a:lnTo>
                  <a:lnTo>
                    <a:pt x="309259" y="3786249"/>
                  </a:lnTo>
                  <a:lnTo>
                    <a:pt x="270567" y="3761632"/>
                  </a:lnTo>
                  <a:lnTo>
                    <a:pt x="233874" y="3734323"/>
                  </a:lnTo>
                  <a:lnTo>
                    <a:pt x="199318" y="3704459"/>
                  </a:lnTo>
                  <a:lnTo>
                    <a:pt x="167039" y="3672181"/>
                  </a:lnTo>
                  <a:lnTo>
                    <a:pt x="137176" y="3637625"/>
                  </a:lnTo>
                  <a:lnTo>
                    <a:pt x="109867" y="3600932"/>
                  </a:lnTo>
                  <a:lnTo>
                    <a:pt x="85250" y="3562240"/>
                  </a:lnTo>
                  <a:lnTo>
                    <a:pt x="63466" y="3521688"/>
                  </a:lnTo>
                  <a:lnTo>
                    <a:pt x="44652" y="3479414"/>
                  </a:lnTo>
                  <a:lnTo>
                    <a:pt x="28947" y="3435558"/>
                  </a:lnTo>
                  <a:lnTo>
                    <a:pt x="16491" y="3390259"/>
                  </a:lnTo>
                  <a:lnTo>
                    <a:pt x="7421" y="3343655"/>
                  </a:lnTo>
                  <a:lnTo>
                    <a:pt x="1878" y="3295884"/>
                  </a:lnTo>
                  <a:lnTo>
                    <a:pt x="0" y="3247087"/>
                  </a:lnTo>
                  <a:lnTo>
                    <a:pt x="0" y="624412"/>
                  </a:lnTo>
                  <a:lnTo>
                    <a:pt x="1878" y="575614"/>
                  </a:lnTo>
                  <a:lnTo>
                    <a:pt x="7421" y="527844"/>
                  </a:lnTo>
                  <a:lnTo>
                    <a:pt x="16491" y="481240"/>
                  </a:lnTo>
                  <a:lnTo>
                    <a:pt x="28947" y="435940"/>
                  </a:lnTo>
                  <a:lnTo>
                    <a:pt x="44652" y="392085"/>
                  </a:lnTo>
                  <a:lnTo>
                    <a:pt x="63466" y="349811"/>
                  </a:lnTo>
                  <a:lnTo>
                    <a:pt x="85250" y="309259"/>
                  </a:lnTo>
                  <a:lnTo>
                    <a:pt x="109867" y="270567"/>
                  </a:lnTo>
                  <a:lnTo>
                    <a:pt x="137176" y="233874"/>
                  </a:lnTo>
                  <a:lnTo>
                    <a:pt x="167039" y="199318"/>
                  </a:lnTo>
                  <a:lnTo>
                    <a:pt x="199318" y="167039"/>
                  </a:lnTo>
                  <a:lnTo>
                    <a:pt x="233874" y="137176"/>
                  </a:lnTo>
                  <a:lnTo>
                    <a:pt x="270567" y="109867"/>
                  </a:lnTo>
                  <a:lnTo>
                    <a:pt x="309259" y="85250"/>
                  </a:lnTo>
                  <a:lnTo>
                    <a:pt x="349811" y="63466"/>
                  </a:lnTo>
                  <a:lnTo>
                    <a:pt x="392085" y="44652"/>
                  </a:lnTo>
                  <a:lnTo>
                    <a:pt x="435940" y="28947"/>
                  </a:lnTo>
                  <a:lnTo>
                    <a:pt x="481240" y="16491"/>
                  </a:lnTo>
                  <a:lnTo>
                    <a:pt x="527844" y="7421"/>
                  </a:lnTo>
                  <a:lnTo>
                    <a:pt x="575615" y="1878"/>
                  </a:lnTo>
                  <a:lnTo>
                    <a:pt x="624412" y="0"/>
                  </a:lnTo>
                  <a:lnTo>
                    <a:pt x="3121987" y="0"/>
                  </a:lnTo>
                  <a:lnTo>
                    <a:pt x="3169399" y="1878"/>
                  </a:lnTo>
                  <a:lnTo>
                    <a:pt x="3170755" y="1878"/>
                  </a:lnTo>
                  <a:lnTo>
                    <a:pt x="3220256" y="7778"/>
                  </a:lnTo>
                  <a:lnTo>
                    <a:pt x="3268257" y="17371"/>
                  </a:lnTo>
                  <a:lnTo>
                    <a:pt x="3315221" y="30651"/>
                  </a:lnTo>
                  <a:lnTo>
                    <a:pt x="3360940" y="47530"/>
                  </a:lnTo>
                  <a:lnTo>
                    <a:pt x="3405203" y="67922"/>
                  </a:lnTo>
                  <a:lnTo>
                    <a:pt x="3447802" y="91741"/>
                  </a:lnTo>
                  <a:lnTo>
                    <a:pt x="3488526" y="118899"/>
                  </a:lnTo>
                  <a:lnTo>
                    <a:pt x="3527167" y="149309"/>
                  </a:lnTo>
                  <a:lnTo>
                    <a:pt x="3563513" y="182886"/>
                  </a:lnTo>
                  <a:lnTo>
                    <a:pt x="3597090" y="219232"/>
                  </a:lnTo>
                  <a:lnTo>
                    <a:pt x="3627500" y="257873"/>
                  </a:lnTo>
                  <a:lnTo>
                    <a:pt x="3654658" y="298597"/>
                  </a:lnTo>
                  <a:lnTo>
                    <a:pt x="3678477" y="341196"/>
                  </a:lnTo>
                  <a:lnTo>
                    <a:pt x="3698869" y="385460"/>
                  </a:lnTo>
                  <a:lnTo>
                    <a:pt x="3715748" y="431178"/>
                  </a:lnTo>
                  <a:lnTo>
                    <a:pt x="3729028" y="478143"/>
                  </a:lnTo>
                  <a:lnTo>
                    <a:pt x="3738621" y="526143"/>
                  </a:lnTo>
                  <a:lnTo>
                    <a:pt x="3744440" y="574969"/>
                  </a:lnTo>
                  <a:lnTo>
                    <a:pt x="3746399" y="624412"/>
                  </a:lnTo>
                  <a:lnTo>
                    <a:pt x="3746399" y="3247087"/>
                  </a:lnTo>
                  <a:lnTo>
                    <a:pt x="3744521" y="3295884"/>
                  </a:lnTo>
                  <a:lnTo>
                    <a:pt x="3738978" y="3343655"/>
                  </a:lnTo>
                  <a:lnTo>
                    <a:pt x="3729908" y="3390259"/>
                  </a:lnTo>
                  <a:lnTo>
                    <a:pt x="3717452" y="3435558"/>
                  </a:lnTo>
                  <a:lnTo>
                    <a:pt x="3701747" y="3479414"/>
                  </a:lnTo>
                  <a:lnTo>
                    <a:pt x="3682933" y="3521688"/>
                  </a:lnTo>
                  <a:lnTo>
                    <a:pt x="3661149" y="3562240"/>
                  </a:lnTo>
                  <a:lnTo>
                    <a:pt x="3636532" y="3600932"/>
                  </a:lnTo>
                  <a:lnTo>
                    <a:pt x="3609223" y="3637625"/>
                  </a:lnTo>
                  <a:lnTo>
                    <a:pt x="3579359" y="3672181"/>
                  </a:lnTo>
                  <a:lnTo>
                    <a:pt x="3547080" y="3704459"/>
                  </a:lnTo>
                  <a:lnTo>
                    <a:pt x="3512525" y="3734323"/>
                  </a:lnTo>
                  <a:lnTo>
                    <a:pt x="3475832" y="3761632"/>
                  </a:lnTo>
                  <a:lnTo>
                    <a:pt x="3437140" y="3786249"/>
                  </a:lnTo>
                  <a:lnTo>
                    <a:pt x="3396588" y="3808033"/>
                  </a:lnTo>
                  <a:lnTo>
                    <a:pt x="3354314" y="3826847"/>
                  </a:lnTo>
                  <a:lnTo>
                    <a:pt x="3310458" y="3842552"/>
                  </a:lnTo>
                  <a:lnTo>
                    <a:pt x="3265159" y="3855008"/>
                  </a:lnTo>
                  <a:lnTo>
                    <a:pt x="3218555" y="3864077"/>
                  </a:lnTo>
                  <a:lnTo>
                    <a:pt x="3170784" y="3869621"/>
                  </a:lnTo>
                  <a:lnTo>
                    <a:pt x="3121987" y="3871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32650" y="857047"/>
              <a:ext cx="3746500" cy="3871595"/>
            </a:xfrm>
            <a:custGeom>
              <a:avLst/>
              <a:gdLst/>
              <a:ahLst/>
              <a:cxnLst/>
              <a:rect l="l" t="t" r="r" b="b"/>
              <a:pathLst>
                <a:path w="3746500" h="3871595">
                  <a:moveTo>
                    <a:pt x="0" y="624412"/>
                  </a:moveTo>
                  <a:lnTo>
                    <a:pt x="1878" y="575614"/>
                  </a:lnTo>
                  <a:lnTo>
                    <a:pt x="7421" y="527844"/>
                  </a:lnTo>
                  <a:lnTo>
                    <a:pt x="16491" y="481240"/>
                  </a:lnTo>
                  <a:lnTo>
                    <a:pt x="28947" y="435940"/>
                  </a:lnTo>
                  <a:lnTo>
                    <a:pt x="44652" y="392085"/>
                  </a:lnTo>
                  <a:lnTo>
                    <a:pt x="63466" y="349811"/>
                  </a:lnTo>
                  <a:lnTo>
                    <a:pt x="85250" y="309259"/>
                  </a:lnTo>
                  <a:lnTo>
                    <a:pt x="109867" y="270567"/>
                  </a:lnTo>
                  <a:lnTo>
                    <a:pt x="137176" y="233874"/>
                  </a:lnTo>
                  <a:lnTo>
                    <a:pt x="167039" y="199318"/>
                  </a:lnTo>
                  <a:lnTo>
                    <a:pt x="199318" y="167039"/>
                  </a:lnTo>
                  <a:lnTo>
                    <a:pt x="233874" y="137176"/>
                  </a:lnTo>
                  <a:lnTo>
                    <a:pt x="270567" y="109867"/>
                  </a:lnTo>
                  <a:lnTo>
                    <a:pt x="309259" y="85250"/>
                  </a:lnTo>
                  <a:lnTo>
                    <a:pt x="349811" y="63466"/>
                  </a:lnTo>
                  <a:lnTo>
                    <a:pt x="392085" y="44652"/>
                  </a:lnTo>
                  <a:lnTo>
                    <a:pt x="435940" y="28947"/>
                  </a:lnTo>
                  <a:lnTo>
                    <a:pt x="481240" y="16491"/>
                  </a:lnTo>
                  <a:lnTo>
                    <a:pt x="527844" y="7421"/>
                  </a:lnTo>
                  <a:lnTo>
                    <a:pt x="575615" y="1878"/>
                  </a:lnTo>
                  <a:lnTo>
                    <a:pt x="624412" y="0"/>
                  </a:lnTo>
                  <a:lnTo>
                    <a:pt x="3121987" y="0"/>
                  </a:lnTo>
                  <a:lnTo>
                    <a:pt x="3171430" y="1959"/>
                  </a:lnTo>
                  <a:lnTo>
                    <a:pt x="3220256" y="7778"/>
                  </a:lnTo>
                  <a:lnTo>
                    <a:pt x="3268257" y="17371"/>
                  </a:lnTo>
                  <a:lnTo>
                    <a:pt x="3315221" y="30651"/>
                  </a:lnTo>
                  <a:lnTo>
                    <a:pt x="3360940" y="47530"/>
                  </a:lnTo>
                  <a:lnTo>
                    <a:pt x="3405203" y="67922"/>
                  </a:lnTo>
                  <a:lnTo>
                    <a:pt x="3447802" y="91741"/>
                  </a:lnTo>
                  <a:lnTo>
                    <a:pt x="3488526" y="118899"/>
                  </a:lnTo>
                  <a:lnTo>
                    <a:pt x="3527167" y="149309"/>
                  </a:lnTo>
                  <a:lnTo>
                    <a:pt x="3563513" y="182886"/>
                  </a:lnTo>
                  <a:lnTo>
                    <a:pt x="3597090" y="219232"/>
                  </a:lnTo>
                  <a:lnTo>
                    <a:pt x="3627500" y="257873"/>
                  </a:lnTo>
                  <a:lnTo>
                    <a:pt x="3654658" y="298597"/>
                  </a:lnTo>
                  <a:lnTo>
                    <a:pt x="3678477" y="341196"/>
                  </a:lnTo>
                  <a:lnTo>
                    <a:pt x="3698869" y="385460"/>
                  </a:lnTo>
                  <a:lnTo>
                    <a:pt x="3715748" y="431178"/>
                  </a:lnTo>
                  <a:lnTo>
                    <a:pt x="3729028" y="478143"/>
                  </a:lnTo>
                  <a:lnTo>
                    <a:pt x="3738621" y="526143"/>
                  </a:lnTo>
                  <a:lnTo>
                    <a:pt x="3744440" y="574969"/>
                  </a:lnTo>
                  <a:lnTo>
                    <a:pt x="3746399" y="624412"/>
                  </a:lnTo>
                  <a:lnTo>
                    <a:pt x="3746399" y="3247087"/>
                  </a:lnTo>
                  <a:lnTo>
                    <a:pt x="3744521" y="3295884"/>
                  </a:lnTo>
                  <a:lnTo>
                    <a:pt x="3738978" y="3343655"/>
                  </a:lnTo>
                  <a:lnTo>
                    <a:pt x="3729908" y="3390259"/>
                  </a:lnTo>
                  <a:lnTo>
                    <a:pt x="3717452" y="3435558"/>
                  </a:lnTo>
                  <a:lnTo>
                    <a:pt x="3701747" y="3479414"/>
                  </a:lnTo>
                  <a:lnTo>
                    <a:pt x="3682933" y="3521688"/>
                  </a:lnTo>
                  <a:lnTo>
                    <a:pt x="3661149" y="3562240"/>
                  </a:lnTo>
                  <a:lnTo>
                    <a:pt x="3636532" y="3600932"/>
                  </a:lnTo>
                  <a:lnTo>
                    <a:pt x="3609223" y="3637625"/>
                  </a:lnTo>
                  <a:lnTo>
                    <a:pt x="3579359" y="3672181"/>
                  </a:lnTo>
                  <a:lnTo>
                    <a:pt x="3547080" y="3704459"/>
                  </a:lnTo>
                  <a:lnTo>
                    <a:pt x="3512525" y="3734323"/>
                  </a:lnTo>
                  <a:lnTo>
                    <a:pt x="3475832" y="3761632"/>
                  </a:lnTo>
                  <a:lnTo>
                    <a:pt x="3437140" y="3786249"/>
                  </a:lnTo>
                  <a:lnTo>
                    <a:pt x="3396588" y="3808033"/>
                  </a:lnTo>
                  <a:lnTo>
                    <a:pt x="3354314" y="3826847"/>
                  </a:lnTo>
                  <a:lnTo>
                    <a:pt x="3310458" y="3842552"/>
                  </a:lnTo>
                  <a:lnTo>
                    <a:pt x="3265159" y="3855008"/>
                  </a:lnTo>
                  <a:lnTo>
                    <a:pt x="3218555" y="3864077"/>
                  </a:lnTo>
                  <a:lnTo>
                    <a:pt x="3170784" y="3869621"/>
                  </a:lnTo>
                  <a:lnTo>
                    <a:pt x="3121987" y="3871499"/>
                  </a:lnTo>
                  <a:lnTo>
                    <a:pt x="624412" y="3871499"/>
                  </a:lnTo>
                  <a:lnTo>
                    <a:pt x="575615" y="3869621"/>
                  </a:lnTo>
                  <a:lnTo>
                    <a:pt x="527844" y="3864077"/>
                  </a:lnTo>
                  <a:lnTo>
                    <a:pt x="481240" y="3855008"/>
                  </a:lnTo>
                  <a:lnTo>
                    <a:pt x="435940" y="3842552"/>
                  </a:lnTo>
                  <a:lnTo>
                    <a:pt x="392085" y="3826847"/>
                  </a:lnTo>
                  <a:lnTo>
                    <a:pt x="349811" y="3808033"/>
                  </a:lnTo>
                  <a:lnTo>
                    <a:pt x="309259" y="3786249"/>
                  </a:lnTo>
                  <a:lnTo>
                    <a:pt x="270567" y="3761632"/>
                  </a:lnTo>
                  <a:lnTo>
                    <a:pt x="233874" y="3734323"/>
                  </a:lnTo>
                  <a:lnTo>
                    <a:pt x="199318" y="3704459"/>
                  </a:lnTo>
                  <a:lnTo>
                    <a:pt x="167039" y="3672181"/>
                  </a:lnTo>
                  <a:lnTo>
                    <a:pt x="137176" y="3637625"/>
                  </a:lnTo>
                  <a:lnTo>
                    <a:pt x="109867" y="3600932"/>
                  </a:lnTo>
                  <a:lnTo>
                    <a:pt x="85250" y="3562240"/>
                  </a:lnTo>
                  <a:lnTo>
                    <a:pt x="63466" y="3521688"/>
                  </a:lnTo>
                  <a:lnTo>
                    <a:pt x="44652" y="3479414"/>
                  </a:lnTo>
                  <a:lnTo>
                    <a:pt x="28947" y="3435558"/>
                  </a:lnTo>
                  <a:lnTo>
                    <a:pt x="16491" y="3390259"/>
                  </a:lnTo>
                  <a:lnTo>
                    <a:pt x="7421" y="3343655"/>
                  </a:lnTo>
                  <a:lnTo>
                    <a:pt x="1878" y="3295884"/>
                  </a:lnTo>
                  <a:lnTo>
                    <a:pt x="0" y="3247087"/>
                  </a:lnTo>
                  <a:lnTo>
                    <a:pt x="0" y="624412"/>
                  </a:lnTo>
                  <a:close/>
                </a:path>
              </a:pathLst>
            </a:custGeom>
            <a:ln w="19049">
              <a:solidFill>
                <a:srgbClr val="2E4B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967725" y="1921098"/>
            <a:ext cx="30048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333333"/>
                </a:solidFill>
                <a:latin typeface="Gill Sans MT"/>
                <a:cs typeface="Gill Sans MT"/>
              </a:rPr>
              <a:t>Requirements:</a:t>
            </a:r>
            <a:r>
              <a:rPr sz="900" b="1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60" dirty="0">
                <a:solidFill>
                  <a:srgbClr val="333333"/>
                </a:solidFill>
                <a:latin typeface="Gill Sans MT"/>
                <a:cs typeface="Gill Sans MT"/>
              </a:rPr>
              <a:t>focus</a:t>
            </a:r>
            <a:r>
              <a:rPr sz="9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on</a:t>
            </a:r>
            <a:r>
              <a:rPr sz="9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solutions</a:t>
            </a:r>
            <a:r>
              <a:rPr sz="9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that</a:t>
            </a:r>
            <a:r>
              <a:rPr sz="9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allowed</a:t>
            </a:r>
            <a:r>
              <a:rPr sz="900" spc="5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customization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branding</a:t>
            </a:r>
            <a:r>
              <a:rPr sz="900" spc="1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room</a:t>
            </a:r>
            <a:r>
              <a:rPr sz="900" spc="1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75" dirty="0">
                <a:solidFill>
                  <a:srgbClr val="333333"/>
                </a:solidFill>
                <a:latin typeface="Gill Sans MT"/>
                <a:cs typeface="Gill Sans MT"/>
              </a:rPr>
              <a:t>signs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that</a:t>
            </a:r>
            <a:r>
              <a:rPr sz="900" spc="1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incorporate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unique</a:t>
            </a:r>
            <a:r>
              <a:rPr sz="900" spc="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65" dirty="0">
                <a:solidFill>
                  <a:srgbClr val="333333"/>
                </a:solidFill>
                <a:latin typeface="Gill Sans MT"/>
                <a:cs typeface="Gill Sans MT"/>
              </a:rPr>
              <a:t>QR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333333"/>
                </a:solidFill>
                <a:latin typeface="Gill Sans MT"/>
                <a:cs typeface="Gill Sans MT"/>
              </a:rPr>
              <a:t>codes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allowing</a:t>
            </a:r>
            <a:r>
              <a:rPr sz="900" spc="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employees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quickly</a:t>
            </a:r>
            <a:r>
              <a:rPr sz="900" spc="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Gill Sans MT"/>
                <a:cs typeface="Gill Sans MT"/>
              </a:rPr>
              <a:t>access</a:t>
            </a:r>
            <a:r>
              <a:rPr sz="900" spc="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25" dirty="0">
                <a:solidFill>
                  <a:srgbClr val="333333"/>
                </a:solidFill>
                <a:latin typeface="Gill Sans MT"/>
                <a:cs typeface="Gill Sans MT"/>
              </a:rPr>
              <a:t>the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facilities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60" dirty="0">
                <a:solidFill>
                  <a:srgbClr val="333333"/>
                </a:solidFill>
                <a:latin typeface="Gill Sans MT"/>
                <a:cs typeface="Gill Sans MT"/>
              </a:rPr>
              <a:t>database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5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submit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0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request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333333"/>
                </a:solidFill>
                <a:latin typeface="Gill Sans MT"/>
                <a:cs typeface="Gill Sans MT"/>
              </a:rPr>
              <a:t>for</a:t>
            </a:r>
            <a:r>
              <a:rPr sz="900" spc="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service</a:t>
            </a:r>
            <a:r>
              <a:rPr sz="900" spc="500" dirty="0">
                <a:solidFill>
                  <a:srgbClr val="333333"/>
                </a:solidFill>
                <a:latin typeface="Gill Sans MT"/>
                <a:cs typeface="Gill Sans MT"/>
              </a:rPr>
              <a:t> 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instantly</a:t>
            </a:r>
            <a:r>
              <a:rPr sz="900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65" dirty="0">
                <a:solidFill>
                  <a:srgbClr val="333333"/>
                </a:solidFill>
                <a:latin typeface="Gill Sans MT"/>
                <a:cs typeface="Gill Sans MT"/>
              </a:rPr>
              <a:t>using</a:t>
            </a:r>
            <a:r>
              <a:rPr sz="900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10" dirty="0">
                <a:solidFill>
                  <a:srgbClr val="333333"/>
                </a:solidFill>
                <a:latin typeface="Gill Sans MT"/>
                <a:cs typeface="Gill Sans MT"/>
              </a:rPr>
              <a:t>mobile</a:t>
            </a:r>
            <a:r>
              <a:rPr sz="900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Gill Sans MT"/>
                <a:cs typeface="Gill Sans MT"/>
              </a:rPr>
              <a:t>devices.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67725" y="2908649"/>
            <a:ext cx="304419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sz="900" b="1" spc="-30" dirty="0">
                <a:solidFill>
                  <a:srgbClr val="333333"/>
                </a:solidFill>
                <a:latin typeface="Gill Sans MT"/>
                <a:cs typeface="Gill Sans MT"/>
              </a:rPr>
              <a:t>Solution:</a:t>
            </a:r>
            <a:r>
              <a:rPr sz="900" b="1" spc="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900" spc="-20" dirty="0">
                <a:latin typeface="Gill Sans MT"/>
                <a:cs typeface="Gill Sans MT"/>
              </a:rPr>
              <a:t>Cox</a:t>
            </a:r>
            <a:r>
              <a:rPr sz="900" spc="5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utilized</a:t>
            </a:r>
            <a:r>
              <a:rPr sz="900" spc="6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  <a:hlinkClick r:id="rId4"/>
              </a:rPr>
              <a:t>Stave’s</a:t>
            </a:r>
            <a:r>
              <a:rPr sz="900" spc="55" dirty="0">
                <a:latin typeface="Gill Sans MT"/>
                <a:cs typeface="Gill Sans MT"/>
                <a:hlinkClick r:id="rId4"/>
              </a:rPr>
              <a:t> </a:t>
            </a:r>
            <a:r>
              <a:rPr sz="900" spc="-20" dirty="0">
                <a:latin typeface="Gill Sans MT"/>
                <a:cs typeface="Gill Sans MT"/>
                <a:hlinkClick r:id="rId4"/>
              </a:rPr>
              <a:t>QRCode</a:t>
            </a:r>
            <a:r>
              <a:rPr sz="900" spc="55" dirty="0">
                <a:latin typeface="Gill Sans MT"/>
                <a:cs typeface="Gill Sans MT"/>
                <a:hlinkClick r:id="rId4"/>
              </a:rPr>
              <a:t> </a:t>
            </a:r>
            <a:r>
              <a:rPr sz="900" dirty="0">
                <a:latin typeface="Gill Sans MT"/>
                <a:cs typeface="Gill Sans MT"/>
                <a:hlinkClick r:id="rId4"/>
              </a:rPr>
              <a:t>Generator</a:t>
            </a:r>
            <a:r>
              <a:rPr sz="900" spc="7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to</a:t>
            </a:r>
            <a:r>
              <a:rPr sz="900" spc="5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create</a:t>
            </a:r>
            <a:r>
              <a:rPr sz="900" spc="55" dirty="0">
                <a:latin typeface="Gill Sans MT"/>
                <a:cs typeface="Gill Sans MT"/>
              </a:rPr>
              <a:t> </a:t>
            </a:r>
            <a:r>
              <a:rPr sz="900" spc="50" dirty="0">
                <a:latin typeface="Gill Sans MT"/>
                <a:cs typeface="Gill Sans MT"/>
              </a:rPr>
              <a:t>a </a:t>
            </a:r>
            <a:r>
              <a:rPr sz="900" dirty="0">
                <a:latin typeface="Gill Sans MT"/>
                <a:cs typeface="Gill Sans MT"/>
              </a:rPr>
              <a:t>track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maintenance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requests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for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all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conference</a:t>
            </a:r>
            <a:r>
              <a:rPr sz="900" spc="204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rooms.</a:t>
            </a:r>
            <a:r>
              <a:rPr sz="900" spc="200" dirty="0">
                <a:latin typeface="Gill Sans MT"/>
                <a:cs typeface="Gill Sans MT"/>
              </a:rPr>
              <a:t> </a:t>
            </a:r>
            <a:r>
              <a:rPr sz="900" spc="30" dirty="0">
                <a:latin typeface="Gill Sans MT"/>
                <a:cs typeface="Gill Sans MT"/>
              </a:rPr>
              <a:t>Stave </a:t>
            </a:r>
            <a:r>
              <a:rPr sz="900" dirty="0">
                <a:latin typeface="Gill Sans MT"/>
                <a:cs typeface="Gill Sans MT"/>
              </a:rPr>
              <a:t>delivered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spc="100" dirty="0">
                <a:latin typeface="Gill Sans MT"/>
                <a:cs typeface="Gill Sans MT"/>
              </a:rPr>
              <a:t>a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solution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in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spc="100" dirty="0">
                <a:latin typeface="Gill Sans MT"/>
                <a:cs typeface="Gill Sans MT"/>
              </a:rPr>
              <a:t>a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matter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dirty="0">
                <a:latin typeface="Gill Sans MT"/>
                <a:cs typeface="Gill Sans MT"/>
              </a:rPr>
              <a:t>of</a:t>
            </a:r>
            <a:r>
              <a:rPr sz="900" spc="65" dirty="0">
                <a:latin typeface="Gill Sans MT"/>
                <a:cs typeface="Gill Sans MT"/>
              </a:rPr>
              <a:t> </a:t>
            </a:r>
            <a:r>
              <a:rPr sz="900" spc="-10" dirty="0">
                <a:latin typeface="Gill Sans MT"/>
                <a:cs typeface="Gill Sans MT"/>
              </a:rPr>
              <a:t>weeks.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22925" y="3806416"/>
            <a:ext cx="89979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299FF"/>
                </a:solidFill>
                <a:latin typeface="Gill Sans MT"/>
                <a:cs typeface="Gill Sans MT"/>
              </a:rPr>
              <a:t>200%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32400" y="3842230"/>
            <a:ext cx="13150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000" spc="50" dirty="0">
                <a:solidFill>
                  <a:srgbClr val="333333"/>
                </a:solidFill>
                <a:latin typeface="Gill Sans MT"/>
                <a:cs typeface="Gill Sans MT"/>
              </a:rPr>
              <a:t>Increase</a:t>
            </a:r>
            <a:r>
              <a:rPr sz="10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333333"/>
                </a:solidFill>
                <a:latin typeface="Gill Sans MT"/>
                <a:cs typeface="Gill Sans MT"/>
              </a:rPr>
              <a:t>in </a:t>
            </a:r>
            <a:r>
              <a:rPr sz="1000" spc="-10" dirty="0">
                <a:solidFill>
                  <a:srgbClr val="333333"/>
                </a:solidFill>
                <a:latin typeface="Gill Sans MT"/>
                <a:cs typeface="Gill Sans MT"/>
              </a:rPr>
              <a:t>Digital </a:t>
            </a:r>
            <a:r>
              <a:rPr sz="1000" spc="55" dirty="0">
                <a:solidFill>
                  <a:srgbClr val="333333"/>
                </a:solidFill>
                <a:latin typeface="Gill Sans MT"/>
                <a:cs typeface="Gill Sans MT"/>
              </a:rPr>
              <a:t>Maintenance</a:t>
            </a:r>
            <a:r>
              <a:rPr sz="10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1000" spc="40" dirty="0">
                <a:solidFill>
                  <a:srgbClr val="333333"/>
                </a:solidFill>
                <a:latin typeface="Gill Sans MT"/>
                <a:cs typeface="Gill Sans MT"/>
              </a:rPr>
              <a:t>Requests</a:t>
            </a:r>
            <a:endParaRPr sz="1000">
              <a:latin typeface="Gill Sans MT"/>
              <a:cs typeface="Gill Sans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60050" y="1052294"/>
            <a:ext cx="6864350" cy="3332479"/>
            <a:chOff x="1160050" y="1052294"/>
            <a:chExt cx="6864350" cy="3332479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3000" y="1052294"/>
              <a:ext cx="1465699" cy="6618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0050" y="1135930"/>
              <a:ext cx="2955099" cy="49457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94699" y="3768238"/>
              <a:ext cx="572866" cy="5569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3615" y="3064524"/>
              <a:ext cx="591411" cy="5879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7803" y="3126898"/>
              <a:ext cx="732395" cy="55679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97199" y="3265450"/>
              <a:ext cx="5727065" cy="1119505"/>
            </a:xfrm>
            <a:custGeom>
              <a:avLst/>
              <a:gdLst/>
              <a:ahLst/>
              <a:cxnLst/>
              <a:rect l="l" t="t" r="r" b="b"/>
              <a:pathLst>
                <a:path w="5727065" h="1119504">
                  <a:moveTo>
                    <a:pt x="0" y="0"/>
                  </a:moveTo>
                  <a:lnTo>
                    <a:pt x="0" y="1119299"/>
                  </a:lnTo>
                </a:path>
                <a:path w="5727065" h="1119504">
                  <a:moveTo>
                    <a:pt x="5726899" y="339974"/>
                  </a:moveTo>
                  <a:lnTo>
                    <a:pt x="2686399" y="339974"/>
                  </a:lnTo>
                </a:path>
              </a:pathLst>
            </a:custGeom>
            <a:ln w="28574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4299" cy="51434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2135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299FF"/>
                </a:solidFill>
              </a:rPr>
              <a:t>Now</a:t>
            </a:r>
            <a:r>
              <a:rPr spc="-45" dirty="0">
                <a:solidFill>
                  <a:srgbClr val="0299FF"/>
                </a:solidFill>
              </a:rPr>
              <a:t> </a:t>
            </a:r>
            <a:r>
              <a:rPr spc="130" dirty="0">
                <a:solidFill>
                  <a:srgbClr val="0299FF"/>
                </a:solidFill>
              </a:rPr>
              <a:t>Integrated</a:t>
            </a:r>
            <a:r>
              <a:rPr spc="-40" dirty="0">
                <a:solidFill>
                  <a:srgbClr val="0299FF"/>
                </a:solidFill>
              </a:rPr>
              <a:t> </a:t>
            </a:r>
            <a:r>
              <a:rPr spc="130" dirty="0">
                <a:solidFill>
                  <a:srgbClr val="0299FF"/>
                </a:solidFill>
              </a:rPr>
              <a:t>With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2758975" y="3584675"/>
              <a:ext cx="6384925" cy="1303020"/>
            </a:xfrm>
            <a:custGeom>
              <a:avLst/>
              <a:gdLst/>
              <a:ahLst/>
              <a:cxnLst/>
              <a:rect l="l" t="t" r="r" b="b"/>
              <a:pathLst>
                <a:path w="6384925" h="1303020">
                  <a:moveTo>
                    <a:pt x="0" y="1302924"/>
                  </a:moveTo>
                  <a:lnTo>
                    <a:pt x="6384899" y="1302924"/>
                  </a:lnTo>
                  <a:lnTo>
                    <a:pt x="6384899" y="0"/>
                  </a:lnTo>
                  <a:lnTo>
                    <a:pt x="0" y="0"/>
                  </a:lnTo>
                  <a:lnTo>
                    <a:pt x="0" y="1302924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568" y="3355744"/>
              <a:ext cx="1718649" cy="2888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74" y="4887599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1725" y="4956821"/>
              <a:ext cx="520549" cy="1174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162" y="2975971"/>
              <a:ext cx="2645836" cy="14653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0914" y="2960333"/>
              <a:ext cx="2493436" cy="13129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81388" y="2950808"/>
              <a:ext cx="2512695" cy="1332230"/>
            </a:xfrm>
            <a:custGeom>
              <a:avLst/>
              <a:gdLst/>
              <a:ahLst/>
              <a:cxnLst/>
              <a:rect l="l" t="t" r="r" b="b"/>
              <a:pathLst>
                <a:path w="2512695" h="1332229">
                  <a:moveTo>
                    <a:pt x="0" y="0"/>
                  </a:moveTo>
                  <a:lnTo>
                    <a:pt x="2512486" y="0"/>
                  </a:lnTo>
                  <a:lnTo>
                    <a:pt x="2512486" y="1331977"/>
                  </a:lnTo>
                  <a:lnTo>
                    <a:pt x="0" y="133197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55674" y="1037424"/>
              <a:ext cx="2197899" cy="3693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2826849" cy="49002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1624" y="2840351"/>
              <a:ext cx="2979252" cy="16408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98375" y="2824713"/>
              <a:ext cx="2826852" cy="14884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088850" y="2815188"/>
              <a:ext cx="2846070" cy="1508125"/>
            </a:xfrm>
            <a:custGeom>
              <a:avLst/>
              <a:gdLst/>
              <a:ahLst/>
              <a:cxnLst/>
              <a:rect l="l" t="t" r="r" b="b"/>
              <a:pathLst>
                <a:path w="2846070" h="1508125">
                  <a:moveTo>
                    <a:pt x="0" y="0"/>
                  </a:moveTo>
                  <a:lnTo>
                    <a:pt x="2845902" y="0"/>
                  </a:lnTo>
                  <a:lnTo>
                    <a:pt x="2845902" y="1507499"/>
                  </a:lnTo>
                  <a:lnTo>
                    <a:pt x="0" y="1507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39875" y="2820899"/>
              <a:ext cx="2635374" cy="149607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pc="-10" dirty="0"/>
              <a:t>With</a:t>
            </a:r>
            <a:r>
              <a:rPr spc="-60" dirty="0"/>
              <a:t> </a:t>
            </a:r>
            <a:r>
              <a:rPr dirty="0"/>
              <a:t>AssetSkout's</a:t>
            </a:r>
            <a:r>
              <a:rPr spc="-25" dirty="0"/>
              <a:t> </a:t>
            </a:r>
            <a:r>
              <a:rPr dirty="0"/>
              <a:t>seamless</a:t>
            </a:r>
            <a:r>
              <a:rPr spc="-65" dirty="0"/>
              <a:t> </a:t>
            </a:r>
            <a:r>
              <a:rPr dirty="0"/>
              <a:t>Amazon</a:t>
            </a:r>
            <a:r>
              <a:rPr spc="-15" dirty="0"/>
              <a:t> </a:t>
            </a:r>
            <a:r>
              <a:rPr dirty="0"/>
              <a:t>Business</a:t>
            </a:r>
            <a:r>
              <a:rPr spc="-15" dirty="0"/>
              <a:t> </a:t>
            </a:r>
            <a:r>
              <a:rPr dirty="0"/>
              <a:t>integration,</a:t>
            </a:r>
            <a:r>
              <a:rPr spc="-15" dirty="0"/>
              <a:t> </a:t>
            </a:r>
            <a:r>
              <a:rPr dirty="0"/>
              <a:t>businesses</a:t>
            </a:r>
            <a:r>
              <a:rPr spc="-15" dirty="0"/>
              <a:t> </a:t>
            </a:r>
            <a:r>
              <a:rPr dirty="0"/>
              <a:t>gain</a:t>
            </a:r>
            <a:r>
              <a:rPr spc="-10" dirty="0"/>
              <a:t> </a:t>
            </a:r>
            <a:r>
              <a:rPr spc="-20" dirty="0"/>
              <a:t>easy</a:t>
            </a:r>
            <a:r>
              <a:rPr spc="500" dirty="0"/>
              <a:t> </a:t>
            </a:r>
            <a:r>
              <a:rPr dirty="0"/>
              <a:t>access</a:t>
            </a:r>
            <a:r>
              <a:rPr spc="-2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global</a:t>
            </a:r>
            <a:r>
              <a:rPr spc="-20" dirty="0"/>
              <a:t> </a:t>
            </a:r>
            <a:r>
              <a:rPr dirty="0"/>
              <a:t>marketplace</a:t>
            </a:r>
            <a:r>
              <a:rPr spc="-15" dirty="0"/>
              <a:t> </a:t>
            </a:r>
            <a:r>
              <a:rPr dirty="0"/>
              <a:t>directly</a:t>
            </a:r>
            <a:r>
              <a:rPr spc="-15" dirty="0"/>
              <a:t> </a:t>
            </a:r>
            <a:r>
              <a:rPr dirty="0"/>
              <a:t>from</a:t>
            </a:r>
            <a:r>
              <a:rPr spc="-20" dirty="0"/>
              <a:t> </a:t>
            </a:r>
            <a:r>
              <a:rPr dirty="0"/>
              <a:t>within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platform.</a:t>
            </a:r>
            <a:r>
              <a:rPr spc="-15" dirty="0"/>
              <a:t> </a:t>
            </a:r>
            <a:r>
              <a:rPr dirty="0"/>
              <a:t>Purchases</a:t>
            </a:r>
            <a:r>
              <a:rPr spc="-20" dirty="0"/>
              <a:t> </a:t>
            </a:r>
            <a:r>
              <a:rPr dirty="0"/>
              <a:t>are</a:t>
            </a:r>
            <a:r>
              <a:rPr spc="-15" dirty="0"/>
              <a:t> </a:t>
            </a:r>
            <a:r>
              <a:rPr spc="-10" dirty="0"/>
              <a:t>tracked, </a:t>
            </a:r>
            <a:r>
              <a:rPr dirty="0"/>
              <a:t>inventoried,</a:t>
            </a:r>
            <a:r>
              <a:rPr spc="-2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dirty="0"/>
              <a:t>automatically</a:t>
            </a:r>
            <a:r>
              <a:rPr spc="-20" dirty="0"/>
              <a:t> </a:t>
            </a:r>
            <a:r>
              <a:rPr dirty="0"/>
              <a:t>routed</a:t>
            </a:r>
            <a:r>
              <a:rPr spc="-20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right</a:t>
            </a:r>
            <a:r>
              <a:rPr spc="-20" dirty="0"/>
              <a:t> </a:t>
            </a:r>
            <a:r>
              <a:rPr dirty="0"/>
              <a:t>channels,</a:t>
            </a:r>
            <a:r>
              <a:rPr spc="-20" dirty="0"/>
              <a:t> </a:t>
            </a:r>
            <a:r>
              <a:rPr dirty="0"/>
              <a:t>eliminating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need</a:t>
            </a:r>
            <a:r>
              <a:rPr spc="-20" dirty="0"/>
              <a:t> </a:t>
            </a:r>
            <a:r>
              <a:rPr spc="-25" dirty="0"/>
              <a:t>for </a:t>
            </a:r>
            <a:r>
              <a:rPr dirty="0"/>
              <a:t>cumbersome</a:t>
            </a:r>
            <a:r>
              <a:rPr spc="-40" dirty="0"/>
              <a:t> </a:t>
            </a:r>
            <a:r>
              <a:rPr dirty="0"/>
              <a:t>spreadsheets.</a:t>
            </a:r>
            <a:r>
              <a:rPr spc="-35" dirty="0"/>
              <a:t> </a:t>
            </a:r>
            <a:r>
              <a:rPr dirty="0"/>
              <a:t>Plus,</a:t>
            </a:r>
            <a:r>
              <a:rPr spc="-35" dirty="0"/>
              <a:t> </a:t>
            </a:r>
            <a:r>
              <a:rPr dirty="0"/>
              <a:t>warranty</a:t>
            </a:r>
            <a:r>
              <a:rPr spc="-3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maintenance</a:t>
            </a:r>
            <a:r>
              <a:rPr spc="-35" dirty="0"/>
              <a:t> </a:t>
            </a:r>
            <a:r>
              <a:rPr dirty="0"/>
              <a:t>management</a:t>
            </a:r>
            <a:r>
              <a:rPr spc="-35" dirty="0"/>
              <a:t> </a:t>
            </a:r>
            <a:r>
              <a:rPr spc="-25" dirty="0"/>
              <a:t>are </a:t>
            </a:r>
            <a:r>
              <a:rPr dirty="0"/>
              <a:t>automated,</a:t>
            </a:r>
            <a:r>
              <a:rPr spc="-30" dirty="0"/>
              <a:t> </a:t>
            </a:r>
            <a:r>
              <a:rPr dirty="0"/>
              <a:t>ensuring</a:t>
            </a:r>
            <a:r>
              <a:rPr spc="-30" dirty="0"/>
              <a:t> </a:t>
            </a:r>
            <a:r>
              <a:rPr dirty="0"/>
              <a:t>assets</a:t>
            </a:r>
            <a:r>
              <a:rPr spc="-30" dirty="0"/>
              <a:t> </a:t>
            </a:r>
            <a:r>
              <a:rPr dirty="0"/>
              <a:t>are</a:t>
            </a:r>
            <a:r>
              <a:rPr spc="-30" dirty="0"/>
              <a:t> </a:t>
            </a:r>
            <a:r>
              <a:rPr dirty="0"/>
              <a:t>properly</a:t>
            </a:r>
            <a:r>
              <a:rPr spc="-30" dirty="0"/>
              <a:t> </a:t>
            </a:r>
            <a:r>
              <a:rPr dirty="0"/>
              <a:t>maintained</a:t>
            </a:r>
            <a:r>
              <a:rPr spc="-30" dirty="0"/>
              <a:t> </a:t>
            </a:r>
            <a:r>
              <a:rPr dirty="0"/>
              <a:t>throughout</a:t>
            </a:r>
            <a:r>
              <a:rPr spc="-30" dirty="0"/>
              <a:t> </a:t>
            </a:r>
            <a:r>
              <a:rPr dirty="0"/>
              <a:t>their</a:t>
            </a:r>
            <a:r>
              <a:rPr spc="-30" dirty="0"/>
              <a:t> </a:t>
            </a:r>
            <a:r>
              <a:rPr dirty="0"/>
              <a:t>lifecycle,</a:t>
            </a:r>
            <a:r>
              <a:rPr spc="-30" dirty="0"/>
              <a:t> </a:t>
            </a:r>
            <a:r>
              <a:rPr spc="-10" dirty="0"/>
              <a:t>providing </a:t>
            </a:r>
            <a:r>
              <a:rPr dirty="0"/>
              <a:t>total</a:t>
            </a:r>
            <a:r>
              <a:rPr spc="-25" dirty="0"/>
              <a:t> </a:t>
            </a:r>
            <a:r>
              <a:rPr dirty="0"/>
              <a:t>procurement</a:t>
            </a:r>
            <a:r>
              <a:rPr spc="-25" dirty="0"/>
              <a:t> </a:t>
            </a:r>
            <a:r>
              <a:rPr dirty="0"/>
              <a:t>control</a:t>
            </a:r>
            <a:r>
              <a:rPr spc="-20" dirty="0"/>
              <a:t> </a:t>
            </a:r>
            <a:r>
              <a:rPr dirty="0"/>
              <a:t>with</a:t>
            </a:r>
            <a:r>
              <a:rPr spc="-25" dirty="0"/>
              <a:t> </a:t>
            </a:r>
            <a:r>
              <a:rPr dirty="0"/>
              <a:t>effortless</a:t>
            </a:r>
            <a:r>
              <a:rPr spc="-20" dirty="0"/>
              <a:t> </a:t>
            </a:r>
            <a:r>
              <a:rPr dirty="0"/>
              <a:t>accessibility</a:t>
            </a:r>
            <a:r>
              <a:rPr spc="-25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transparency.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19" cy="5143504"/>
            <a:chOff x="0" y="0"/>
            <a:chExt cx="9144019" cy="51435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4" y="2076099"/>
              <a:ext cx="9135723" cy="3049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26145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9144000" cy="2766060"/>
            </a:xfrm>
            <a:custGeom>
              <a:avLst/>
              <a:gdLst/>
              <a:ahLst/>
              <a:cxnLst/>
              <a:rect l="l" t="t" r="r" b="b"/>
              <a:pathLst>
                <a:path w="9144000" h="2766060">
                  <a:moveTo>
                    <a:pt x="9143999" y="2765674"/>
                  </a:moveTo>
                  <a:lnTo>
                    <a:pt x="0" y="2765674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765674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74" y="4887600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725" y="655830"/>
              <a:ext cx="4832274" cy="340454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41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65"/>
              </a:spcBef>
            </a:pPr>
            <a:r>
              <a:rPr sz="2400" spc="95" dirty="0">
                <a:solidFill>
                  <a:srgbClr val="FFFFFF"/>
                </a:solidFill>
              </a:rPr>
              <a:t>Operate</a:t>
            </a:r>
            <a:r>
              <a:rPr sz="2400" spc="-25" dirty="0">
                <a:solidFill>
                  <a:srgbClr val="FFFFFF"/>
                </a:solidFill>
              </a:rPr>
              <a:t> </a:t>
            </a:r>
            <a:r>
              <a:rPr sz="2400" spc="135" dirty="0">
                <a:solidFill>
                  <a:srgbClr val="FFFFFF"/>
                </a:solidFill>
              </a:rPr>
              <a:t>with</a:t>
            </a:r>
            <a:r>
              <a:rPr sz="2400" spc="-25" dirty="0">
                <a:solidFill>
                  <a:srgbClr val="FFFFFF"/>
                </a:solidFill>
              </a:rPr>
              <a:t> </a:t>
            </a:r>
            <a:r>
              <a:rPr sz="2400" spc="45" dirty="0">
                <a:solidFill>
                  <a:srgbClr val="FFFFFF"/>
                </a:solidFill>
              </a:rPr>
              <a:t>Intelligence.</a:t>
            </a:r>
            <a:endParaRPr sz="2400"/>
          </a:p>
          <a:p>
            <a:pPr marL="14604">
              <a:lnSpc>
                <a:spcPct val="100000"/>
              </a:lnSpc>
              <a:spcBef>
                <a:spcPts val="175"/>
              </a:spcBef>
            </a:pPr>
            <a:r>
              <a:rPr sz="1600" dirty="0">
                <a:solidFill>
                  <a:srgbClr val="FFFFFF"/>
                </a:solidFill>
              </a:rPr>
              <a:t>Real-Time</a:t>
            </a:r>
            <a:r>
              <a:rPr sz="1600" spc="95" dirty="0">
                <a:solidFill>
                  <a:srgbClr val="FFFFFF"/>
                </a:solidFill>
              </a:rPr>
              <a:t> </a:t>
            </a:r>
            <a:r>
              <a:rPr sz="1600" dirty="0">
                <a:solidFill>
                  <a:srgbClr val="FFFFFF"/>
                </a:solidFill>
              </a:rPr>
              <a:t>Tracking</a:t>
            </a:r>
            <a:r>
              <a:rPr sz="1600" spc="100" dirty="0">
                <a:solidFill>
                  <a:srgbClr val="FFFFFF"/>
                </a:solidFill>
              </a:rPr>
              <a:t> </a:t>
            </a:r>
            <a:r>
              <a:rPr sz="1600" dirty="0">
                <a:solidFill>
                  <a:srgbClr val="FFFFFF"/>
                </a:solidFill>
              </a:rPr>
              <a:t>&amp;</a:t>
            </a:r>
            <a:r>
              <a:rPr sz="1600" spc="100" dirty="0">
                <a:solidFill>
                  <a:srgbClr val="FFFFFF"/>
                </a:solidFill>
              </a:rPr>
              <a:t> </a:t>
            </a:r>
            <a:r>
              <a:rPr sz="1600" spc="55" dirty="0">
                <a:solidFill>
                  <a:srgbClr val="FFFFFF"/>
                </a:solidFill>
              </a:rPr>
              <a:t>Automation</a:t>
            </a:r>
            <a:endParaRPr sz="1600"/>
          </a:p>
        </p:txBody>
      </p:sp>
      <p:sp>
        <p:nvSpPr>
          <p:cNvPr id="10" name="object 10"/>
          <p:cNvSpPr txBox="1"/>
          <p:nvPr/>
        </p:nvSpPr>
        <p:spPr>
          <a:xfrm>
            <a:off x="408425" y="1590594"/>
            <a:ext cx="3630929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Gain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real-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visibility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fleet,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automate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maintenance,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respond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proactively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any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issues,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seamless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platform.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1383" y="1320127"/>
            <a:ext cx="3605019" cy="22250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5B1F858-9B42-50E4-9138-1B8A97FF9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6D188F8-469C-4562-7671-536C99F66229}"/>
              </a:ext>
            </a:extLst>
          </p:cNvPr>
          <p:cNvGrpSpPr/>
          <p:nvPr/>
        </p:nvGrpSpPr>
        <p:grpSpPr>
          <a:xfrm>
            <a:off x="0" y="0"/>
            <a:ext cx="9144019" cy="5143504"/>
            <a:chOff x="0" y="0"/>
            <a:chExt cx="9144019" cy="5143504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85D5466B-945D-A0F1-EFFE-A2E97BE393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4" y="2076099"/>
              <a:ext cx="9135723" cy="30494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6ADA27A-0E6F-0300-813F-79AF98612B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2614574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F197A5A4-3609-5F25-1F9C-7749AB3AED77}"/>
                </a:ext>
              </a:extLst>
            </p:cNvPr>
            <p:cNvSpPr/>
            <p:nvPr/>
          </p:nvSpPr>
          <p:spPr>
            <a:xfrm>
              <a:off x="0" y="0"/>
              <a:ext cx="9144000" cy="2766060"/>
            </a:xfrm>
            <a:custGeom>
              <a:avLst/>
              <a:gdLst/>
              <a:ahLst/>
              <a:cxnLst/>
              <a:rect l="l" t="t" r="r" b="b"/>
              <a:pathLst>
                <a:path w="9144000" h="2766060">
                  <a:moveTo>
                    <a:pt x="9143999" y="2765674"/>
                  </a:moveTo>
                  <a:lnTo>
                    <a:pt x="0" y="2765674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765674"/>
                  </a:lnTo>
                  <a:close/>
                </a:path>
              </a:pathLst>
            </a:custGeom>
            <a:solidFill>
              <a:srgbClr val="2E4B7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716F094F-9E1F-4E8F-1D15-1319170DB923}"/>
                </a:ext>
              </a:extLst>
            </p:cNvPr>
            <p:cNvSpPr/>
            <p:nvPr/>
          </p:nvSpPr>
          <p:spPr>
            <a:xfrm>
              <a:off x="8274" y="4887600"/>
              <a:ext cx="9135745" cy="255904"/>
            </a:xfrm>
            <a:custGeom>
              <a:avLst/>
              <a:gdLst/>
              <a:ahLst/>
              <a:cxnLst/>
              <a:rect l="l" t="t" r="r" b="b"/>
              <a:pathLst>
                <a:path w="9135745" h="255904">
                  <a:moveTo>
                    <a:pt x="0" y="255900"/>
                  </a:moveTo>
                  <a:lnTo>
                    <a:pt x="0" y="0"/>
                  </a:lnTo>
                  <a:lnTo>
                    <a:pt x="9135724" y="0"/>
                  </a:lnTo>
                  <a:lnTo>
                    <a:pt x="9135724" y="255899"/>
                  </a:lnTo>
                  <a:lnTo>
                    <a:pt x="0" y="255900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34AD073-8762-4DF0-A7A0-76911A64129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1725" y="4956822"/>
              <a:ext cx="520549" cy="117449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0A427ADD-3A3F-DD78-7B38-46E2FB9BA1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00" y="169969"/>
            <a:ext cx="8332049" cy="887625"/>
          </a:xfrm>
          <a:prstGeom prst="rect">
            <a:avLst/>
          </a:prstGeom>
        </p:spPr>
        <p:txBody>
          <a:bodyPr vert="horz" wrap="square" lIns="0" tIns="244041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65"/>
              </a:spcBef>
            </a:pPr>
            <a:r>
              <a:rPr sz="2400" spc="95" dirty="0">
                <a:solidFill>
                  <a:srgbClr val="FFFFFF"/>
                </a:solidFill>
              </a:rPr>
              <a:t>Operate</a:t>
            </a:r>
            <a:r>
              <a:rPr sz="2400" spc="-25" dirty="0">
                <a:solidFill>
                  <a:srgbClr val="FFFFFF"/>
                </a:solidFill>
              </a:rPr>
              <a:t> </a:t>
            </a:r>
            <a:r>
              <a:rPr sz="2400" spc="135" dirty="0">
                <a:solidFill>
                  <a:srgbClr val="FFFFFF"/>
                </a:solidFill>
              </a:rPr>
              <a:t>with</a:t>
            </a:r>
            <a:r>
              <a:rPr sz="2400" spc="-25" dirty="0">
                <a:solidFill>
                  <a:srgbClr val="FFFFFF"/>
                </a:solidFill>
              </a:rPr>
              <a:t> </a:t>
            </a:r>
            <a:r>
              <a:rPr sz="2400" spc="45" dirty="0">
                <a:solidFill>
                  <a:srgbClr val="FFFFFF"/>
                </a:solidFill>
              </a:rPr>
              <a:t>Intelligence.</a:t>
            </a:r>
            <a:endParaRPr sz="2400" dirty="0"/>
          </a:p>
          <a:p>
            <a:pPr marL="14604">
              <a:lnSpc>
                <a:spcPct val="100000"/>
              </a:lnSpc>
              <a:spcBef>
                <a:spcPts val="175"/>
              </a:spcBef>
            </a:pPr>
            <a:r>
              <a:rPr lang="en-US" sz="1600" dirty="0">
                <a:solidFill>
                  <a:srgbClr val="FFFFFF"/>
                </a:solidFill>
              </a:rPr>
              <a:t>Access and Integrate Global Markets</a:t>
            </a:r>
            <a:endParaRPr sz="1600" dirty="0"/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B89375BF-50E7-CB40-6380-756D4A438B4F}"/>
              </a:ext>
            </a:extLst>
          </p:cNvPr>
          <p:cNvSpPr txBox="1"/>
          <p:nvPr/>
        </p:nvSpPr>
        <p:spPr>
          <a:xfrm>
            <a:off x="228600" y="1457045"/>
            <a:ext cx="3291400" cy="1478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086" rtl="0">
              <a:lnSpc>
                <a:spcPts val="1260"/>
              </a:lnSpc>
              <a:defRPr/>
            </a:pPr>
            <a:r>
              <a:rPr lang="en-US" sz="1200" u="sng" kern="1200" dirty="0">
                <a:solidFill>
                  <a:schemeClr val="bg1"/>
                </a:solidFill>
                <a:latin typeface="DM Sans Bold"/>
                <a:ea typeface="+mn-ea"/>
                <a:cs typeface="Arial"/>
                <a:sym typeface="Arial"/>
              </a:rPr>
              <a:t>AssetSkout- Smal Business Consumer Value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050" kern="1200" dirty="0">
                <a:solidFill>
                  <a:schemeClr val="bg1"/>
                </a:solidFill>
                <a:latin typeface="Muli ExtraLight"/>
                <a:ea typeface="+mn-ea"/>
                <a:cs typeface="+mn-cs"/>
              </a:rPr>
              <a:t>Stave - Amazon Business – Enterprise Catalog for Small Business via Amazon Business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050" kern="1200" dirty="0">
                <a:solidFill>
                  <a:schemeClr val="bg1"/>
                </a:solidFill>
                <a:latin typeface="Muli ExtraLight"/>
                <a:ea typeface="+mn-ea"/>
                <a:cs typeface="+mn-cs"/>
              </a:rPr>
              <a:t>Vendor Management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050" kern="1200" dirty="0">
                <a:solidFill>
                  <a:schemeClr val="bg1"/>
                </a:solidFill>
                <a:latin typeface="Muli ExtraLight"/>
                <a:ea typeface="+mn-ea"/>
                <a:cs typeface="+mn-cs"/>
              </a:rPr>
              <a:t>Stave/Amazon Business Fulfillment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050" kern="1200" dirty="0">
                <a:solidFill>
                  <a:schemeClr val="bg1"/>
                </a:solidFill>
                <a:latin typeface="Muli ExtraLight"/>
                <a:ea typeface="+mn-ea"/>
                <a:cs typeface="+mn-cs"/>
              </a:rPr>
              <a:t>Marketplace Portal For Business Supplies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r>
              <a:rPr lang="en-US" sz="1050" kern="1200" dirty="0">
                <a:solidFill>
                  <a:schemeClr val="bg1"/>
                </a:solidFill>
                <a:latin typeface="Muli ExtraLight"/>
                <a:ea typeface="+mn-ea"/>
                <a:cs typeface="+mn-cs"/>
              </a:rPr>
              <a:t>ServiceNow Platform for Single View of all purchases</a:t>
            </a:r>
          </a:p>
          <a:p>
            <a:pPr marL="128588" indent="-128588" algn="l" defTabSz="685800" rtl="0">
              <a:buFont typeface="Wingdings" panose="05000000000000000000" pitchFamily="2" charset="2"/>
              <a:buChar char="§"/>
              <a:defRPr/>
            </a:pPr>
            <a:endParaRPr lang="en-US" sz="1200" kern="1200" dirty="0">
              <a:solidFill>
                <a:srgbClr val="F7F7F7">
                  <a:lumMod val="10000"/>
                </a:srgbClr>
              </a:solidFill>
              <a:latin typeface="Muli ExtraLight"/>
              <a:ea typeface="+mn-ea"/>
              <a:cs typeface="+mn-cs"/>
            </a:endParaRPr>
          </a:p>
          <a:p>
            <a:pPr marL="97130" lvl="1" algn="l" defTabSz="457086" rtl="0">
              <a:lnSpc>
                <a:spcPts val="1260"/>
              </a:lnSpc>
              <a:spcBef>
                <a:spcPct val="0"/>
              </a:spcBef>
              <a:defRPr/>
            </a:pPr>
            <a:endParaRPr lang="en-US" sz="900" kern="1200" dirty="0">
              <a:solidFill>
                <a:srgbClr val="F7F7F7">
                  <a:lumMod val="10000"/>
                </a:srgbClr>
              </a:solidFill>
              <a:latin typeface="DM Sans Bold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246B26-AD42-1450-0535-0A9FDEDB2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259568"/>
            <a:ext cx="4630321" cy="26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8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13017</TotalTime>
  <Words>1445</Words>
  <Application>Microsoft Macintosh PowerPoint</Application>
  <PresentationFormat>On-screen Show (16:9)</PresentationFormat>
  <Paragraphs>316</Paragraphs>
  <Slides>16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Narrow</vt:lpstr>
      <vt:lpstr>Arial</vt:lpstr>
      <vt:lpstr>DM Sans Bold</vt:lpstr>
      <vt:lpstr>Gill Sans MT</vt:lpstr>
      <vt:lpstr>Muli ExtraLight</vt:lpstr>
      <vt:lpstr>Times New Roman</vt:lpstr>
      <vt:lpstr>Wingdings</vt:lpstr>
      <vt:lpstr>Office Theme</vt:lpstr>
      <vt:lpstr>PowerPoint Presentation</vt:lpstr>
      <vt:lpstr>Who is Stave Apps? For years, Stave has been a trusted leader in enterprise-level asset management, providing innovative solutions that drive eﬃciency and success for large organizations. With our deep expertise in the enterprise space, we’ve now crafted AssetSkout, a powerful, scalable  solution speciﬁcally designed for small to mid-sized businesses. By bringing the same level of visibility, control, and optimization to SMBs, AssetSkout enables them to operate with enterprise-level capabilities at a fraction of the cost.</vt:lpstr>
      <vt:lpstr>PowerPoint Presentation</vt:lpstr>
      <vt:lpstr>A Full range of Features Provided by AssetSkout</vt:lpstr>
      <vt:lpstr>Key Features &amp; Capabilities</vt:lpstr>
      <vt:lpstr>PowerPoint Presentation</vt:lpstr>
      <vt:lpstr>Now Integrated With</vt:lpstr>
      <vt:lpstr>Operate with Intelligence. Real-Time Tracking &amp; Automation</vt:lpstr>
      <vt:lpstr>Operate with Intelligence. Access and Integrate Global Markets</vt:lpstr>
      <vt:lpstr>Custom Dashboards &amp; Reporting</vt:lpstr>
      <vt:lpstr>Real Results, Real Beneﬁts</vt:lpstr>
      <vt:lpstr>PowerPoint Presentation</vt:lpstr>
      <vt:lpstr>Architecture One to Many</vt:lpstr>
      <vt:lpstr>AssetSkout Implementation Pricing</vt:lpstr>
      <vt:lpstr>AssetSkout Implementation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AssetSkout Slides</dc:title>
  <dc:creator>Mark Buscaglia</dc:creator>
  <cp:lastModifiedBy>Home Office </cp:lastModifiedBy>
  <cp:revision>6</cp:revision>
  <dcterms:created xsi:type="dcterms:W3CDTF">2024-10-22T11:38:38Z</dcterms:created>
  <dcterms:modified xsi:type="dcterms:W3CDTF">2024-11-25T21:02:07Z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2024-10-22T00:00:00Z</vt:filetime>
  </property>
  <property fmtid="{D5CDD505-2E9C-101B-9397-08002B2CF9AE}" pid="3" name="Creator">
    <vt:lpwstr>Google</vt:lpwstr>
  </property>
  <property fmtid="{D5CDD505-2E9C-101B-9397-08002B2CF9AE}" pid="4" name="LastSaved">
    <vt:filetime>2024-10-22T00:00:00Z</vt:filetime>
  </property>
</Properties>
</file>